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5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</p:sldIdLst>
  <p:sldSz cx="9144000" cy="5143500" type="screen16x9"/>
  <p:notesSz cx="6858000" cy="9144000"/>
  <p:embeddedFontLst>
    <p:embeddedFont>
      <p:font typeface="Albert Sans" panose="020B0604020202020204" charset="0"/>
      <p:regular r:id="rId36"/>
      <p:bold r:id="rId37"/>
      <p:italic r:id="rId38"/>
      <p:boldItalic r:id="rId39"/>
    </p:embeddedFont>
    <p:embeddedFont>
      <p:font typeface="Alexandria Medium" panose="020B0604020202020204" charset="-78"/>
      <p:regular r:id="rId40"/>
      <p:bold r:id="rId41"/>
    </p:embeddedFont>
    <p:embeddedFont>
      <p:font typeface="Book Antiqua" panose="02040602050305030304" pitchFamily="18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1B2D4"/>
    <a:srgbClr val="C2F5CC"/>
    <a:srgbClr val="746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BCE08D-9532-4CFA-A7EE-71191838C28D}">
  <a:tblStyle styleId="{69BCE08D-9532-4CFA-A7EE-71191838C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769070-4465-4A81-B678-E74F36425D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83" autoAdjust="0"/>
  </p:normalViewPr>
  <p:slideViewPr>
    <p:cSldViewPr snapToGrid="0">
      <p:cViewPr>
        <p:scale>
          <a:sx n="75" d="100"/>
          <a:sy n="75" d="100"/>
        </p:scale>
        <p:origin x="10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3423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33370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44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47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32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8C6532-5CF1-72CC-0ECC-A542146C6D11}"/>
              </a:ext>
            </a:extLst>
          </p:cNvPr>
          <p:cNvSpPr/>
          <p:nvPr/>
        </p:nvSpPr>
        <p:spPr>
          <a:xfrm>
            <a:off x="793750" y="1619248"/>
            <a:ext cx="4198100" cy="292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Vegetable Classifier</a:t>
            </a:r>
            <a:endParaRPr sz="6000"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711750" y="1570400"/>
            <a:ext cx="42801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DELE CA1 Part A – Convolutional Neural Networks (CNN)</a:t>
            </a:r>
            <a:endParaRPr sz="1200" b="1" dirty="0"/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Google Shape;665;p27">
            <a:extLst>
              <a:ext uri="{FF2B5EF4-FFF2-40B4-BE49-F238E27FC236}">
                <a16:creationId xmlns:a16="http://schemas.microsoft.com/office/drawing/2014/main" id="{966AAE93-DA32-C1F2-0885-B6635A372256}"/>
              </a:ext>
            </a:extLst>
          </p:cNvPr>
          <p:cNvSpPr/>
          <p:nvPr/>
        </p:nvSpPr>
        <p:spPr>
          <a:xfrm>
            <a:off x="7166800" y="378700"/>
            <a:ext cx="1262100" cy="3504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chemeClr val="bg1"/>
                </a:solidFill>
                <a:latin typeface="Book Antiqua" panose="02040602050305030304" pitchFamily="18" charset="0"/>
                <a:ea typeface="DM Sans"/>
                <a:cs typeface="Baloo 2 ExtraBold" panose="020B0604020202020204" charset="0"/>
                <a:sym typeface="DM Sans"/>
              </a:rPr>
              <a:t>CA1</a:t>
            </a:r>
          </a:p>
        </p:txBody>
      </p:sp>
      <p:sp>
        <p:nvSpPr>
          <p:cNvPr id="4" name="Google Shape;297;p37">
            <a:extLst>
              <a:ext uri="{FF2B5EF4-FFF2-40B4-BE49-F238E27FC236}">
                <a16:creationId xmlns:a16="http://schemas.microsoft.com/office/drawing/2014/main" id="{79E3FD7C-F246-3C7F-26B8-0B31809C9686}"/>
              </a:ext>
            </a:extLst>
          </p:cNvPr>
          <p:cNvSpPr/>
          <p:nvPr/>
        </p:nvSpPr>
        <p:spPr>
          <a:xfrm>
            <a:off x="711750" y="4000501"/>
            <a:ext cx="4611364" cy="54700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98;p37">
            <a:extLst>
              <a:ext uri="{FF2B5EF4-FFF2-40B4-BE49-F238E27FC236}">
                <a16:creationId xmlns:a16="http://schemas.microsoft.com/office/drawing/2014/main" id="{7AC7E7C1-E564-8682-CDD8-64E98D76789B}"/>
              </a:ext>
            </a:extLst>
          </p:cNvPr>
          <p:cNvSpPr txBox="1">
            <a:spLocks/>
          </p:cNvSpPr>
          <p:nvPr/>
        </p:nvSpPr>
        <p:spPr>
          <a:xfrm>
            <a:off x="-440542" y="4165764"/>
            <a:ext cx="6924107" cy="4771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SG" sz="1600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Balamurugan Siddhartha DAAA/FT/2B/23</a:t>
            </a:r>
          </a:p>
        </p:txBody>
      </p:sp>
      <p:pic>
        <p:nvPicPr>
          <p:cNvPr id="15" name="Graphic 14" descr="Farmer male with solid fill">
            <a:extLst>
              <a:ext uri="{FF2B5EF4-FFF2-40B4-BE49-F238E27FC236}">
                <a16:creationId xmlns:a16="http://schemas.microsoft.com/office/drawing/2014/main" id="{D620036E-8D66-1109-DDD0-39C2D19A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9074" y="727550"/>
            <a:ext cx="3190628" cy="3190628"/>
          </a:xfrm>
          <a:prstGeom prst="rect">
            <a:avLst/>
          </a:prstGeom>
        </p:spPr>
      </p:pic>
      <p:pic>
        <p:nvPicPr>
          <p:cNvPr id="6" name="Graphic 5" descr="Corn with solid fill">
            <a:extLst>
              <a:ext uri="{FF2B5EF4-FFF2-40B4-BE49-F238E27FC236}">
                <a16:creationId xmlns:a16="http://schemas.microsoft.com/office/drawing/2014/main" id="{4FEF90AC-C29F-08D2-6695-97701CBD3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091" y="1641439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201-F05E-AE96-1DD1-75EA03418EFE}"/>
              </a:ext>
            </a:extLst>
          </p:cNvPr>
          <p:cNvSpPr/>
          <p:nvPr/>
        </p:nvSpPr>
        <p:spPr>
          <a:xfrm>
            <a:off x="6908800" y="3507308"/>
            <a:ext cx="2235200" cy="163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B3A895-D5DB-C43A-7C9E-06C7DB5E7463}"/>
              </a:ext>
            </a:extLst>
          </p:cNvPr>
          <p:cNvSpPr/>
          <p:nvPr/>
        </p:nvSpPr>
        <p:spPr>
          <a:xfrm>
            <a:off x="2201334" y="3509796"/>
            <a:ext cx="4707466" cy="163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9DC93-E210-6C25-D667-ACE43D14FD8C}"/>
              </a:ext>
            </a:extLst>
          </p:cNvPr>
          <p:cNvSpPr/>
          <p:nvPr/>
        </p:nvSpPr>
        <p:spPr>
          <a:xfrm>
            <a:off x="-1" y="3509796"/>
            <a:ext cx="2201335" cy="1633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BE6BE-E9AB-2F33-3603-9D10638F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7"/>
            <a:ext cx="4769591" cy="2947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44972-2559-87C1-EE4C-4CFBE943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91" y="431800"/>
            <a:ext cx="4374409" cy="3006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8BF8B4-7706-3643-D4DF-FAB68223A11B}"/>
              </a:ext>
            </a:extLst>
          </p:cNvPr>
          <p:cNvSpPr txBox="1"/>
          <p:nvPr/>
        </p:nvSpPr>
        <p:spPr>
          <a:xfrm>
            <a:off x="112924" y="3555963"/>
            <a:ext cx="20884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These Heatmaps?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I averaged all training images in each class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Then plotted the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 intensity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a “hot”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map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intensity 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activation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Darker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intensity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24B67-99EF-B25F-DB00-E3E33EBC1BDF}"/>
              </a:ext>
            </a:extLst>
          </p:cNvPr>
          <p:cNvSpPr txBox="1">
            <a:spLocks/>
          </p:cNvSpPr>
          <p:nvPr/>
        </p:nvSpPr>
        <p:spPr>
          <a:xfrm>
            <a:off x="357550" y="1037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Pixel Intensity Heatmaps</a:t>
            </a:r>
            <a:endParaRPr lang="en-US" sz="1600" b="1" dirty="0">
              <a:latin typeface="Alexandria Medium" panose="020B0604020202020204" charset="-78"/>
              <a:cs typeface="Alexandria Medium" panose="020B0604020202020204" charset="-7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47BCFD-3915-D1D0-3A89-64C3C60F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90550"/>
              </p:ext>
            </p:extLst>
          </p:nvPr>
        </p:nvGraphicFramePr>
        <p:xfrm>
          <a:off x="2309997" y="3623699"/>
          <a:ext cx="4524006" cy="138499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840684">
                  <a:extLst>
                    <a:ext uri="{9D8B030D-6E8A-4147-A177-3AD203B41FA5}">
                      <a16:colId xmlns:a16="http://schemas.microsoft.com/office/drawing/2014/main" val="2961234502"/>
                    </a:ext>
                  </a:extLst>
                </a:gridCol>
                <a:gridCol w="3683322">
                  <a:extLst>
                    <a:ext uri="{9D8B030D-6E8A-4147-A177-3AD203B41FA5}">
                      <a16:colId xmlns:a16="http://schemas.microsoft.com/office/drawing/2014/main" val="2525635613"/>
                    </a:ext>
                  </a:extLst>
                </a:gridCol>
              </a:tblGrid>
              <a:tr h="284102">
                <a:tc>
                  <a:txBody>
                    <a:bodyPr/>
                    <a:lstStyle/>
                    <a:p>
                      <a:r>
                        <a:rPr lang="en-SG" sz="1000" b="1" dirty="0"/>
                        <a:t>Resolution</a:t>
                      </a:r>
                      <a:endParaRPr lang="en-SG" sz="1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000" b="1" dirty="0"/>
                        <a:t>Observations</a:t>
                      </a:r>
                      <a:endParaRPr lang="en-SG" sz="1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49116"/>
                  </a:ext>
                </a:extLst>
              </a:tr>
              <a:tr h="639229">
                <a:tc>
                  <a:txBody>
                    <a:bodyPr/>
                    <a:lstStyle/>
                    <a:p>
                      <a:r>
                        <a:rPr lang="en-SG" sz="1000" b="1" dirty="0"/>
                        <a:t>101×101</a:t>
                      </a:r>
                      <a:endParaRPr lang="en-SG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 Classes like </a:t>
                      </a:r>
                      <a:r>
                        <a:rPr lang="en-US" sz="1000" b="1" dirty="0"/>
                        <a:t>Tomato</a:t>
                      </a:r>
                      <a:r>
                        <a:rPr lang="en-US" sz="1000" dirty="0"/>
                        <a:t> and </a:t>
                      </a:r>
                      <a:r>
                        <a:rPr lang="en-US" sz="1000" b="1" dirty="0"/>
                        <a:t>Potato</a:t>
                      </a:r>
                      <a:r>
                        <a:rPr lang="en-US" sz="1000" dirty="0"/>
                        <a:t> have strong central hotspots 🔴- Shapes and structure are clearly visible- CNN can easily learn location-based patterns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104505"/>
                  </a:ext>
                </a:extLst>
              </a:tr>
              <a:tr h="461665">
                <a:tc>
                  <a:txBody>
                    <a:bodyPr/>
                    <a:lstStyle/>
                    <a:p>
                      <a:r>
                        <a:rPr lang="en-SG" sz="1000" b="1"/>
                        <a:t>23×23</a:t>
                      </a:r>
                      <a:endParaRPr lang="en-SG" sz="10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 Patterns get </a:t>
                      </a:r>
                      <a:r>
                        <a:rPr lang="en-US" sz="1000" b="1" dirty="0"/>
                        <a:t>blurry and blocky</a:t>
                      </a:r>
                      <a:r>
                        <a:rPr lang="en-US" sz="1000" dirty="0"/>
                        <a:t>- High-frequency texture is lost- Harder for CNN to extract good spatial features 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</a:t>
                      </a:r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3560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222F5-D06B-2ADF-4506-1836B8D33D5E}"/>
              </a:ext>
            </a:extLst>
          </p:cNvPr>
          <p:cNvSpPr txBox="1"/>
          <p:nvPr/>
        </p:nvSpPr>
        <p:spPr>
          <a:xfrm>
            <a:off x="6942666" y="3509796"/>
            <a:ext cx="22013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Takeaways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Heatmaps show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each class is visually “active”.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Classes with more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activation zones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(like Potato) are easier for CNNs to learn.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resolution = weaker spatial clarity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CNN needs more layers, better augmentation, or both.</a:t>
            </a:r>
          </a:p>
        </p:txBody>
      </p:sp>
    </p:spTree>
    <p:extLst>
      <p:ext uri="{BB962C8B-B14F-4D97-AF65-F5344CB8AC3E}">
        <p14:creationId xmlns:p14="http://schemas.microsoft.com/office/powerpoint/2010/main" val="75739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0CF5B56-72BF-6BAF-379A-2416216BD536}"/>
              </a:ext>
            </a:extLst>
          </p:cNvPr>
          <p:cNvSpPr/>
          <p:nvPr/>
        </p:nvSpPr>
        <p:spPr>
          <a:xfrm>
            <a:off x="6132596" y="1672763"/>
            <a:ext cx="2899721" cy="33923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94CDC-9DDE-61E1-25CE-F746CB4ADD34}"/>
              </a:ext>
            </a:extLst>
          </p:cNvPr>
          <p:cNvSpPr txBox="1">
            <a:spLocks/>
          </p:cNvSpPr>
          <p:nvPr/>
        </p:nvSpPr>
        <p:spPr>
          <a:xfrm>
            <a:off x="357550" y="783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Data Augmentation &amp; Preprocessing (23×23): Balancing with Oversampling &amp; Visual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AD6F-DF19-CFFB-585C-217935BB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1" y="449351"/>
            <a:ext cx="3246966" cy="187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FC819-B9FE-A9F5-65A4-8DCBA0A9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1" y="2820948"/>
            <a:ext cx="3246966" cy="2122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82DB3-2296-E645-39D6-2C144975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7" y="449351"/>
            <a:ext cx="2169417" cy="45560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28934-2FE2-7758-5BB5-1C8F214FE95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328584" y="2322553"/>
            <a:ext cx="0" cy="4983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87C7DD-D0CA-7B5F-A88D-9408E5988645}"/>
              </a:ext>
            </a:extLst>
          </p:cNvPr>
          <p:cNvSpPr txBox="1"/>
          <p:nvPr/>
        </p:nvSpPr>
        <p:spPr>
          <a:xfrm>
            <a:off x="6096000" y="449351"/>
            <a:ext cx="293631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 Identified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classes like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Cabbage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severely underrepresented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could lead the model to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 toward dominant classes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Tomato during training.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Imbalanced datasets = unfair learning.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D30609-815B-1003-C48B-514C12F34A68}"/>
              </a:ext>
            </a:extLst>
          </p:cNvPr>
          <p:cNvSpPr txBox="1"/>
          <p:nvPr/>
        </p:nvSpPr>
        <p:spPr>
          <a:xfrm>
            <a:off x="6132596" y="1648815"/>
            <a:ext cx="28631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3-Step Solution Strategy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Convert to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all images and labels from the </a:t>
            </a:r>
            <a:r>
              <a:rPr lang="en-US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tf.data.Dataset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made it easier to perform balancing and augmentation directly.</a:t>
            </a:r>
          </a:p>
          <a:p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Balance with Oversampling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sklearn.utils.resample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duplicate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 sz="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minority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classes were matched to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955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—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size of the largest class (Tomato)!</a:t>
            </a:r>
          </a:p>
          <a:p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perfect class balance across all 11 vegetable categories.</a:t>
            </a:r>
          </a:p>
          <a:p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Apply Image Augmentation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designed: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Rotation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(±25°), shifting, zoom, brightness adjustment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Horizontal flips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(to preserve vegetable realism)</a:t>
            </a:r>
          </a:p>
          <a:p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Although I configured an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ImageDataGenerator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(train_gen_23) with these augmentations,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ultimately opted to use </a:t>
            </a:r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augmentation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training, which I’ll explain in later slides.</a:t>
            </a:r>
          </a:p>
          <a:p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strategic choice supports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regularisation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aligns with the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augmentation workflow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used in my model.</a:t>
            </a:r>
            <a:endParaRPr lang="en-SG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8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BE466-614C-3896-0820-B90951497E8A}"/>
              </a:ext>
            </a:extLst>
          </p:cNvPr>
          <p:cNvSpPr/>
          <p:nvPr/>
        </p:nvSpPr>
        <p:spPr>
          <a:xfrm>
            <a:off x="6229850" y="1480532"/>
            <a:ext cx="2813882" cy="3584603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BB9DE-1DBA-738A-3C5E-9016D1A4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66" y="372536"/>
            <a:ext cx="3678767" cy="18805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613C2D-25C8-DA56-FDAA-B567D461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921965"/>
            <a:ext cx="3623733" cy="20611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FB023D-2045-B839-FCB4-633D95DE4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6" y="372536"/>
            <a:ext cx="2428484" cy="464449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18E945-E140-0ACA-8310-053B93BFCA35}"/>
              </a:ext>
            </a:extLst>
          </p:cNvPr>
          <p:cNvCxnSpPr>
            <a:cxnSpLocks/>
          </p:cNvCxnSpPr>
          <p:nvPr/>
        </p:nvCxnSpPr>
        <p:spPr>
          <a:xfrm>
            <a:off x="4351867" y="2387600"/>
            <a:ext cx="0" cy="4148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E91F510-6A25-0E35-F79A-B6876CC096EF}"/>
              </a:ext>
            </a:extLst>
          </p:cNvPr>
          <p:cNvSpPr txBox="1">
            <a:spLocks/>
          </p:cNvSpPr>
          <p:nvPr/>
        </p:nvSpPr>
        <p:spPr>
          <a:xfrm>
            <a:off x="357550" y="36030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Data Augmentation &amp; Preprocessing (101×101): Final Balancing &amp; Visual Verification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B4602-1F77-8563-F632-8667DDE5B9F3}"/>
              </a:ext>
            </a:extLst>
          </p:cNvPr>
          <p:cNvSpPr txBox="1"/>
          <p:nvPr/>
        </p:nvSpPr>
        <p:spPr>
          <a:xfrm>
            <a:off x="6230017" y="372536"/>
            <a:ext cx="28024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 like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Cabbage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underrepresented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 toward dominant classes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Tomato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Imbalanced dataset = unfair training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D4AED2-EE5F-C266-A8F4-B8CAEFEB8B75}"/>
              </a:ext>
            </a:extLst>
          </p:cNvPr>
          <p:cNvSpPr txBox="1"/>
          <p:nvPr/>
        </p:nvSpPr>
        <p:spPr>
          <a:xfrm>
            <a:off x="6230016" y="1480532"/>
            <a:ext cx="280246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3-Step Solution Strategy</a:t>
            </a:r>
          </a:p>
          <a:p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Convert to NumPy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image-label pairs from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tf.data.Dataset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direct manipulation for balancing &amp; augmentation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Balance with Oversampling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sklearn.utils.resample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duplicate minority class samples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class matched to 955 images (equal to Tomato)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➤ Achieved perfect balance across all 11 classes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Apply Image Augmentation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via ImageDataGenerator (train_gen_23) with: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Rotation ±25°, shifting, zoom, brightness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Horizontal flip only to maintain vegetable realism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However, I later switched to </a:t>
            </a: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augmentation for training</a:t>
            </a:r>
          </a:p>
          <a:p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→ More effective regularisation (explained in later slides)</a:t>
            </a:r>
          </a:p>
        </p:txBody>
      </p:sp>
    </p:spTree>
    <p:extLst>
      <p:ext uri="{BB962C8B-B14F-4D97-AF65-F5344CB8AC3E}">
        <p14:creationId xmlns:p14="http://schemas.microsoft.com/office/powerpoint/2010/main" val="359147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3DF025-ACA2-6287-AFCE-29BEA8F47B80}"/>
              </a:ext>
            </a:extLst>
          </p:cNvPr>
          <p:cNvSpPr/>
          <p:nvPr/>
        </p:nvSpPr>
        <p:spPr>
          <a:xfrm>
            <a:off x="5891809" y="2140839"/>
            <a:ext cx="3206062" cy="289949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8D7D68-8DB4-C1EE-1033-31EC081122A5}"/>
              </a:ext>
            </a:extLst>
          </p:cNvPr>
          <p:cNvSpPr txBox="1">
            <a:spLocks/>
          </p:cNvSpPr>
          <p:nvPr/>
        </p:nvSpPr>
        <p:spPr>
          <a:xfrm>
            <a:off x="357550" y="783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Exploratory Data Analysis: </a:t>
            </a:r>
            <a:r>
              <a:rPr lang="fr-FR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Original vs Augmented Image Comparison (23×23 &amp; 101×101)</a:t>
            </a:r>
            <a:r>
              <a:rPr lang="en-US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9FEE-865D-7D56-BD2B-961BDDE306C9}"/>
              </a:ext>
            </a:extLst>
          </p:cNvPr>
          <p:cNvSpPr txBox="1"/>
          <p:nvPr/>
        </p:nvSpPr>
        <p:spPr>
          <a:xfrm>
            <a:off x="198962" y="352715"/>
            <a:ext cx="25687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visually confirm that augmentations applied during preprocessing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Class-preserving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(vegetable identity is clear)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Visually diverse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(introduces useful variation)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Training-suitable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(realistic and not distorted)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42DDB-6F93-1004-1302-C6E28A11D4B0}"/>
              </a:ext>
            </a:extLst>
          </p:cNvPr>
          <p:cNvSpPr txBox="1"/>
          <p:nvPr/>
        </p:nvSpPr>
        <p:spPr>
          <a:xfrm>
            <a:off x="228601" y="1555188"/>
            <a:ext cx="253909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of the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 vegetable classes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 displayed: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randomly selected original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augmented version using my pipeline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was done for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101×101 and 23×23 datasets.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BD76F-9997-D92E-5730-27F23B2E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28" y="352715"/>
            <a:ext cx="1401672" cy="4712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08F8C-F54C-0ECC-8AA7-13023F05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37" y="352715"/>
            <a:ext cx="1401672" cy="4712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2B3FE5-6A03-DAE6-3523-656F8C2C916C}"/>
              </a:ext>
            </a:extLst>
          </p:cNvPr>
          <p:cNvSpPr txBox="1"/>
          <p:nvPr/>
        </p:nvSpPr>
        <p:spPr>
          <a:xfrm>
            <a:off x="198962" y="2708925"/>
            <a:ext cx="277084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Resolution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Preserved fine details and edges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augmentation (rotation, zoom, flip, brightness) helped simulate real-world variance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11 classes augmented fairly</a:t>
            </a:r>
          </a:p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Resolution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Despite low resolution, shapes stayed clear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 introduced useful changes in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angle, position, and contrast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major distortion or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mislabelling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observed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B8E53-6FAB-1CF6-59F4-2148F3AC197F}"/>
              </a:ext>
            </a:extLst>
          </p:cNvPr>
          <p:cNvSpPr txBox="1"/>
          <p:nvPr/>
        </p:nvSpPr>
        <p:spPr>
          <a:xfrm>
            <a:off x="5960534" y="352715"/>
            <a:ext cx="3183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low resolution (23×23), preserving structure is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every pixel counts</a:t>
            </a: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high resolution (101×101), augmentation must retain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texture and form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visual check gives me confidence that my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 pipeline is working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intended across scales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2249A-DF3C-E8E1-A48F-F4F182BA2FDC}"/>
              </a:ext>
            </a:extLst>
          </p:cNvPr>
          <p:cNvSpPr txBox="1"/>
          <p:nvPr/>
        </p:nvSpPr>
        <p:spPr>
          <a:xfrm>
            <a:off x="5914405" y="1240593"/>
            <a:ext cx="318346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resolutions show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class-consistent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visually distinct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high-quality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CNNs trained on this data will benefit from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regularisation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generalisation capacity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A94BDA-4488-AE94-7626-CE841754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31" y="2331815"/>
            <a:ext cx="1576447" cy="81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CCF77B-1D61-D512-255A-6C2EDD32C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78" y="2331815"/>
            <a:ext cx="1545607" cy="81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34E96D-E515-15A0-A061-5EE3A529E6E5}"/>
              </a:ext>
            </a:extLst>
          </p:cNvPr>
          <p:cNvSpPr txBox="1"/>
          <p:nvPr/>
        </p:nvSpPr>
        <p:spPr>
          <a:xfrm>
            <a:off x="5874875" y="2139952"/>
            <a:ext cx="47498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One-Hot Encoding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AB7EAB4-E283-DE43-3646-18CC3F180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05528"/>
              </p:ext>
            </p:extLst>
          </p:nvPr>
        </p:nvGraphicFramePr>
        <p:xfrm>
          <a:off x="5960531" y="3258809"/>
          <a:ext cx="3137340" cy="9144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45780">
                  <a:extLst>
                    <a:ext uri="{9D8B030D-6E8A-4147-A177-3AD203B41FA5}">
                      <a16:colId xmlns:a16="http://schemas.microsoft.com/office/drawing/2014/main" val="2317310461"/>
                    </a:ext>
                  </a:extLst>
                </a:gridCol>
                <a:gridCol w="1045780">
                  <a:extLst>
                    <a:ext uri="{9D8B030D-6E8A-4147-A177-3AD203B41FA5}">
                      <a16:colId xmlns:a16="http://schemas.microsoft.com/office/drawing/2014/main" val="1375891218"/>
                    </a:ext>
                  </a:extLst>
                </a:gridCol>
                <a:gridCol w="1045780">
                  <a:extLst>
                    <a:ext uri="{9D8B030D-6E8A-4147-A177-3AD203B41FA5}">
                      <a16:colId xmlns:a16="http://schemas.microsoft.com/office/drawing/2014/main" val="1007722774"/>
                    </a:ext>
                  </a:extLst>
                </a:gridCol>
              </a:tblGrid>
              <a:tr h="177259"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108270"/>
                  </a:ext>
                </a:extLst>
              </a:tr>
              <a:tr h="177259"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(10505,)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(10505, 11)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34795"/>
                  </a:ext>
                </a:extLst>
              </a:tr>
              <a:tr h="177259"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(2200,)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(2200, 11)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12614"/>
                  </a:ext>
                </a:extLst>
              </a:tr>
              <a:tr h="177259"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(2200,)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(2200, 11)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94212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5A91B4E-AB26-D5BC-1E4E-2E1662A4B46C}"/>
              </a:ext>
            </a:extLst>
          </p:cNvPr>
          <p:cNvSpPr txBox="1"/>
          <p:nvPr/>
        </p:nvSpPr>
        <p:spPr>
          <a:xfrm>
            <a:off x="5950747" y="4279515"/>
            <a:ext cx="3137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labels now match the model’s output layer format — ensuring compatibility and correct loss computation during CNN training.</a:t>
            </a:r>
            <a:endParaRPr lang="en-SG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23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7F0608FE-0AE6-069A-9C69-D16D0C09C750}"/>
              </a:ext>
            </a:extLst>
          </p:cNvPr>
          <p:cNvSpPr txBox="1">
            <a:spLocks/>
          </p:cNvSpPr>
          <p:nvPr/>
        </p:nvSpPr>
        <p:spPr>
          <a:xfrm>
            <a:off x="357550" y="783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2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(101×101): CNN Baseline on Raw Imbalanced Data</a:t>
            </a:r>
          </a:p>
        </p:txBody>
      </p:sp>
      <p:pic>
        <p:nvPicPr>
          <p:cNvPr id="6170" name="Picture 6169">
            <a:extLst>
              <a:ext uri="{FF2B5EF4-FFF2-40B4-BE49-F238E27FC236}">
                <a16:creationId xmlns:a16="http://schemas.microsoft.com/office/drawing/2014/main" id="{6096743D-217D-C4FE-0358-135D9922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2714"/>
            <a:ext cx="5198533" cy="183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DD3DBC3D-77BE-FF7C-65C6-F684682C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43287"/>
            <a:ext cx="2675377" cy="232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75" name="Picture 6174">
            <a:extLst>
              <a:ext uri="{FF2B5EF4-FFF2-40B4-BE49-F238E27FC236}">
                <a16:creationId xmlns:a16="http://schemas.microsoft.com/office/drawing/2014/main" id="{B6AD99C5-AE8E-4D6C-3393-D6B215C4B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478" y="2243287"/>
            <a:ext cx="2368655" cy="2320031"/>
          </a:xfrm>
          <a:prstGeom prst="rect">
            <a:avLst/>
          </a:prstGeom>
        </p:spPr>
      </p:pic>
      <p:pic>
        <p:nvPicPr>
          <p:cNvPr id="6177" name="Picture 6176">
            <a:extLst>
              <a:ext uri="{FF2B5EF4-FFF2-40B4-BE49-F238E27FC236}">
                <a16:creationId xmlns:a16="http://schemas.microsoft.com/office/drawing/2014/main" id="{79A63877-BA71-28B1-CE3B-DAD3E2BEB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638576"/>
            <a:ext cx="5198533" cy="304419"/>
          </a:xfrm>
          <a:prstGeom prst="rect">
            <a:avLst/>
          </a:prstGeom>
        </p:spPr>
      </p:pic>
      <p:sp>
        <p:nvSpPr>
          <p:cNvPr id="6179" name="TextBox 6178">
            <a:extLst>
              <a:ext uri="{FF2B5EF4-FFF2-40B4-BE49-F238E27FC236}">
                <a16:creationId xmlns:a16="http://schemas.microsoft.com/office/drawing/2014/main" id="{88698238-9DFD-4D46-1A07-12C022FB44BC}"/>
              </a:ext>
            </a:extLst>
          </p:cNvPr>
          <p:cNvSpPr txBox="1"/>
          <p:nvPr/>
        </p:nvSpPr>
        <p:spPr>
          <a:xfrm>
            <a:off x="5556083" y="352714"/>
            <a:ext cx="364718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simple CNN with 3 Conv blocks → Flatten → Dense(128) → </a:t>
            </a:r>
            <a:r>
              <a:rPr lang="en-SG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 101×101 grayscale vegetable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Trained 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balancing, augmentation, or extra regularisation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To act as a 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benchmark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81" name="TextBox 6180">
            <a:extLst>
              <a:ext uri="{FF2B5EF4-FFF2-40B4-BE49-F238E27FC236}">
                <a16:creationId xmlns:a16="http://schemas.microsoft.com/office/drawing/2014/main" id="{3C16A498-71BA-FABC-EE26-9D4DAABB2098}"/>
              </a:ext>
            </a:extLst>
          </p:cNvPr>
          <p:cNvSpPr txBox="1"/>
          <p:nvPr/>
        </p:nvSpPr>
        <p:spPr>
          <a:xfrm>
            <a:off x="5556083" y="1682358"/>
            <a:ext cx="46016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Stopping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Watched validation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Stopped if no improvement for 10 epochs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Restored the best weights for final model ✅</a:t>
            </a:r>
          </a:p>
        </p:txBody>
      </p:sp>
      <p:cxnSp>
        <p:nvCxnSpPr>
          <p:cNvPr id="6183" name="Straight Connector 6182">
            <a:extLst>
              <a:ext uri="{FF2B5EF4-FFF2-40B4-BE49-F238E27FC236}">
                <a16:creationId xmlns:a16="http://schemas.microsoft.com/office/drawing/2014/main" id="{2193E3A4-EB07-09F0-EAB4-DC5E13ADE915}"/>
              </a:ext>
            </a:extLst>
          </p:cNvPr>
          <p:cNvCxnSpPr/>
          <p:nvPr/>
        </p:nvCxnSpPr>
        <p:spPr>
          <a:xfrm flipV="1">
            <a:off x="3894667" y="2827867"/>
            <a:ext cx="348138" cy="42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4" name="Straight Connector 6183">
            <a:extLst>
              <a:ext uri="{FF2B5EF4-FFF2-40B4-BE49-F238E27FC236}">
                <a16:creationId xmlns:a16="http://schemas.microsoft.com/office/drawing/2014/main" id="{F2BCEDF8-CB31-34F5-D0FA-F06491D8745F}"/>
              </a:ext>
            </a:extLst>
          </p:cNvPr>
          <p:cNvCxnSpPr>
            <a:cxnSpLocks/>
          </p:cNvCxnSpPr>
          <p:nvPr/>
        </p:nvCxnSpPr>
        <p:spPr>
          <a:xfrm flipH="1">
            <a:off x="3894667" y="2946400"/>
            <a:ext cx="677333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8" name="Rectangle 6187">
            <a:extLst>
              <a:ext uri="{FF2B5EF4-FFF2-40B4-BE49-F238E27FC236}">
                <a16:creationId xmlns:a16="http://schemas.microsoft.com/office/drawing/2014/main" id="{371DDB77-6F98-FB66-673F-0E1A2AAF8A91}"/>
              </a:ext>
            </a:extLst>
          </p:cNvPr>
          <p:cNvSpPr/>
          <p:nvPr/>
        </p:nvSpPr>
        <p:spPr>
          <a:xfrm>
            <a:off x="4134855" y="2315458"/>
            <a:ext cx="1234070" cy="630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89" name="TextBox 6188">
            <a:extLst>
              <a:ext uri="{FF2B5EF4-FFF2-40B4-BE49-F238E27FC236}">
                <a16:creationId xmlns:a16="http://schemas.microsoft.com/office/drawing/2014/main" id="{7325EA43-47D3-E996-6686-B220CCCC7274}"/>
              </a:ext>
            </a:extLst>
          </p:cNvPr>
          <p:cNvSpPr txBox="1"/>
          <p:nvPr/>
        </p:nvSpPr>
        <p:spPr>
          <a:xfrm>
            <a:off x="4107365" y="2309107"/>
            <a:ext cx="1289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700" b="1" u="sng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Structure (</a:t>
            </a:r>
            <a:r>
              <a:rPr lang="en-SG" sz="700" b="1" u="sng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Visualkeras</a:t>
            </a:r>
            <a:r>
              <a:rPr lang="en-SG" sz="700" b="1" u="sng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/>
            <a:r>
              <a:rPr lang="en-SG" sz="7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3× Conv2D → </a:t>
            </a:r>
            <a:r>
              <a:rPr lang="en-SG" sz="700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MaxPooling</a:t>
            </a:r>
            <a:r>
              <a:rPr lang="en-SG" sz="7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Flatten → Dense layers</a:t>
            </a:r>
          </a:p>
          <a:p>
            <a:pPr algn="just"/>
            <a:r>
              <a:rPr lang="en-SG" sz="7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Nothing fancy — just a </a:t>
            </a:r>
            <a:r>
              <a:rPr lang="en-SG" sz="700" b="1" u="sng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solid baseline</a:t>
            </a:r>
          </a:p>
        </p:txBody>
      </p:sp>
      <p:sp>
        <p:nvSpPr>
          <p:cNvPr id="6191" name="TextBox 6190">
            <a:extLst>
              <a:ext uri="{FF2B5EF4-FFF2-40B4-BE49-F238E27FC236}">
                <a16:creationId xmlns:a16="http://schemas.microsoft.com/office/drawing/2014/main" id="{AEE6ABA5-3D39-1E62-6D70-3037AE15ECEC}"/>
              </a:ext>
            </a:extLst>
          </p:cNvPr>
          <p:cNvSpPr txBox="1"/>
          <p:nvPr/>
        </p:nvSpPr>
        <p:spPr>
          <a:xfrm>
            <a:off x="5556083" y="2377977"/>
            <a:ext cx="364718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 accuracy 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u="sng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86.18%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any augmentation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Great starting point to compare future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Proves the power of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 architecture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 training flow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95" name="TextBox 6194">
            <a:extLst>
              <a:ext uri="{FF2B5EF4-FFF2-40B4-BE49-F238E27FC236}">
                <a16:creationId xmlns:a16="http://schemas.microsoft.com/office/drawing/2014/main" id="{F255E9D1-CD84-42ED-5AA3-B733C253E198}"/>
              </a:ext>
            </a:extLst>
          </p:cNvPr>
          <p:cNvSpPr txBox="1"/>
          <p:nvPr/>
        </p:nvSpPr>
        <p:spPr>
          <a:xfrm>
            <a:off x="5556083" y="3639861"/>
            <a:ext cx="346817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But This Made Me Wonder... </a:t>
            </a:r>
            <a:r>
              <a:rPr lang="en-SG" sz="1100" b="1" u="sng" dirty="0"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🤔</a:t>
            </a:r>
            <a:endParaRPr lang="en-US" sz="1100" b="1" u="sng" dirty="0"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“Where exactly is the CNN focusing when it makes a prediction?”</a:t>
            </a:r>
          </a:p>
          <a:p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led me to explore </a:t>
            </a: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Grad-CAM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technique that shows what parts of the image the model looks at — coming up next!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96" name="Rectangle 6195">
            <a:extLst>
              <a:ext uri="{FF2B5EF4-FFF2-40B4-BE49-F238E27FC236}">
                <a16:creationId xmlns:a16="http://schemas.microsoft.com/office/drawing/2014/main" id="{7E2A9F91-264E-D954-2B98-86E2442BF6E1}"/>
              </a:ext>
            </a:extLst>
          </p:cNvPr>
          <p:cNvSpPr/>
          <p:nvPr/>
        </p:nvSpPr>
        <p:spPr>
          <a:xfrm>
            <a:off x="2688167" y="4790785"/>
            <a:ext cx="370311" cy="1522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856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DDBE588-EDA6-F95D-3568-1F6F0DC708FD}"/>
              </a:ext>
            </a:extLst>
          </p:cNvPr>
          <p:cNvSpPr/>
          <p:nvPr/>
        </p:nvSpPr>
        <p:spPr>
          <a:xfrm>
            <a:off x="0" y="4613571"/>
            <a:ext cx="9144000" cy="5251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AB31F-17F1-11AA-8655-F5AEEDD7917A}"/>
              </a:ext>
            </a:extLst>
          </p:cNvPr>
          <p:cNvSpPr txBox="1">
            <a:spLocks/>
          </p:cNvSpPr>
          <p:nvPr/>
        </p:nvSpPr>
        <p:spPr>
          <a:xfrm>
            <a:off x="357550" y="192665"/>
            <a:ext cx="8428900" cy="548700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Grad-CAM Visualisation: Where Is My CNN Looking?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0B90-FD3D-4F71-9FC2-F1279012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7" y="637373"/>
            <a:ext cx="4753464" cy="2885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E1897-DB9F-57E8-EF40-4211B7FB1159}"/>
              </a:ext>
            </a:extLst>
          </p:cNvPr>
          <p:cNvSpPr txBox="1"/>
          <p:nvPr/>
        </p:nvSpPr>
        <p:spPr>
          <a:xfrm>
            <a:off x="5111015" y="637373"/>
            <a:ext cx="403298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Grad-CAM?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Gradient-weighted Class Activation Mapping (Grad-CAM) helps us see which parts of an image the CNN focused on during prediction.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generates a heatmap that highlights the most influential regions used by the model.</a:t>
            </a:r>
          </a:p>
          <a:p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me move beyond just numbers — I can visually interpret why a prediction was made!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B65BA-E6D0-7C00-803F-4959C5E6019A}"/>
              </a:ext>
            </a:extLst>
          </p:cNvPr>
          <p:cNvSpPr txBox="1"/>
          <p:nvPr/>
        </p:nvSpPr>
        <p:spPr>
          <a:xfrm>
            <a:off x="5111015" y="2253200"/>
            <a:ext cx="403298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 Used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wanted to check if my </a:t>
            </a:r>
            <a:r>
              <a:rPr lang="en-US" sz="11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 CNN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(trained on raw, imbalanced 101x101 data) was really learning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meaningful features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just guessing based on dominant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Inspired by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official Grad-CAM tutorial.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CEE82-C0A7-CEF5-72EC-FD6A81CF26BA}"/>
              </a:ext>
            </a:extLst>
          </p:cNvPr>
          <p:cNvSpPr txBox="1"/>
          <p:nvPr/>
        </p:nvSpPr>
        <p:spPr>
          <a:xfrm>
            <a:off x="5111015" y="3336298"/>
            <a:ext cx="395598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attended to valid spatial features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like shape contours and texture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heatmaps were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broad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noisy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likely due to 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regularisation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Yet, the model clearly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learned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to look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even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balancing or augmentation!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19BFD-D16C-D617-676C-99F22CFFD7C8}"/>
              </a:ext>
            </a:extLst>
          </p:cNvPr>
          <p:cNvSpPr txBox="1"/>
          <p:nvPr/>
        </p:nvSpPr>
        <p:spPr>
          <a:xfrm>
            <a:off x="222796" y="3552020"/>
            <a:ext cx="4753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Grad-CAM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Picked last Conv layer: conv2d_5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Generated heatmap per prediction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Overlaid heatmap on original image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3C8D1A-EC59-A06B-7A74-4B6559CC0D24}"/>
              </a:ext>
            </a:extLst>
          </p:cNvPr>
          <p:cNvSpPr txBox="1"/>
          <p:nvPr/>
        </p:nvSpPr>
        <p:spPr>
          <a:xfrm>
            <a:off x="222796" y="4627669"/>
            <a:ext cx="8844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I can confirm that the CNN isn’t guessing — it's detecting real spatial patterns, This marks the first step towards explainable deep learning in my project!</a:t>
            </a:r>
          </a:p>
        </p:txBody>
      </p:sp>
    </p:spTree>
    <p:extLst>
      <p:ext uri="{BB962C8B-B14F-4D97-AF65-F5344CB8AC3E}">
        <p14:creationId xmlns:p14="http://schemas.microsoft.com/office/powerpoint/2010/main" val="53208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4C47-7786-25C8-F85F-2E5F7E6ACC7E}"/>
              </a:ext>
            </a:extLst>
          </p:cNvPr>
          <p:cNvSpPr txBox="1">
            <a:spLocks/>
          </p:cNvSpPr>
          <p:nvPr/>
        </p:nvSpPr>
        <p:spPr>
          <a:xfrm>
            <a:off x="357550" y="783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(101×101): Balanced + Weighted CNN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9EE8F-75D8-2AC1-F598-AD870045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0" y="532330"/>
            <a:ext cx="5169671" cy="1382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16E22-D963-3520-7A9F-57AA2559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0" y="1914792"/>
            <a:ext cx="2704056" cy="1939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E49AF-ABD6-1EA1-DED1-39235666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07" y="1914792"/>
            <a:ext cx="2465614" cy="1939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DBC6E-F98F-6DB3-C064-D892ECEB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49" y="3853938"/>
            <a:ext cx="5169671" cy="1003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08AD2-0218-5044-92A2-4A806D44BDF8}"/>
              </a:ext>
            </a:extLst>
          </p:cNvPr>
          <p:cNvSpPr txBox="1"/>
          <p:nvPr/>
        </p:nvSpPr>
        <p:spPr>
          <a:xfrm>
            <a:off x="5527221" y="532329"/>
            <a:ext cx="361677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Model Was Built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 baseline had high bias due to class imbalance.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wanted a model that treats all vegetable classes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fairly and accurately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version combines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oversampling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weighting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strengthen generalisation.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1C92-EAC4-40A7-B6C5-CB8B65590244}"/>
              </a:ext>
            </a:extLst>
          </p:cNvPr>
          <p:cNvSpPr txBox="1"/>
          <p:nvPr/>
        </p:nvSpPr>
        <p:spPr>
          <a:xfrm>
            <a:off x="5527221" y="159415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Use Both Balancing + Class Weights?</a:t>
            </a:r>
            <a:endParaRPr lang="en-SG" sz="1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88C52C0-71C5-DE6B-5C5F-51695FDA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2873"/>
              </p:ext>
            </p:extLst>
          </p:nvPr>
        </p:nvGraphicFramePr>
        <p:xfrm>
          <a:off x="5606822" y="1840379"/>
          <a:ext cx="3457575" cy="9601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1028115617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744537255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1746174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Purpose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Impact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23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</a:t>
                      </a:r>
                      <a:r>
                        <a:rPr lang="en-SG" sz="9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Balancing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Equal exposure to all 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Prevents bias during 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652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9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✅ </a:t>
                      </a:r>
                      <a:r>
                        <a:rPr lang="en-SG" sz="900" b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 Weights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Focuses learning on rare 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Makes misclassifying them more costly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92146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3FA4C-0CCC-4BF3-11DC-1F8C39AFF62C}"/>
              </a:ext>
            </a:extLst>
          </p:cNvPr>
          <p:cNvSpPr txBox="1"/>
          <p:nvPr/>
        </p:nvSpPr>
        <p:spPr>
          <a:xfrm>
            <a:off x="5606822" y="2807472"/>
            <a:ext cx="345757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Summary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88.59%</a:t>
            </a:r>
            <a:endParaRPr lang="en-US" sz="1000" b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Loss: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0.461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Accuracy Peak: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88.82% (Epoch 16)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Complexity: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~1.7M params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Outperformed baseline (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86.18%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in all metrics ✅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A0DE7DC-9906-8528-DBD0-7DC3EE382F66}"/>
              </a:ext>
            </a:extLst>
          </p:cNvPr>
          <p:cNvSpPr/>
          <p:nvPr/>
        </p:nvSpPr>
        <p:spPr>
          <a:xfrm>
            <a:off x="2763701" y="4451737"/>
            <a:ext cx="2157550" cy="6309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89BFE8-27F3-4184-4229-38C3B742088F}"/>
              </a:ext>
            </a:extLst>
          </p:cNvPr>
          <p:cNvSpPr txBox="1"/>
          <p:nvPr/>
        </p:nvSpPr>
        <p:spPr>
          <a:xfrm>
            <a:off x="2738300" y="4439423"/>
            <a:ext cx="22528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at a Glance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× Conv2D → BatchNorm → </a:t>
            </a:r>
            <a:r>
              <a:rPr lang="en-SG" sz="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MaxPooling</a:t>
            </a:r>
            <a:endParaRPr lang="en-SG" sz="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Params: 1.73M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Flatten → Dense(128) → Dropout → Output(11)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Visualised with </a:t>
            </a:r>
            <a:r>
              <a:rPr lang="en-SG" sz="7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visualkeras</a:t>
            </a: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interpretability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0BF9C7-4522-2C1C-90FD-CC23D81836DB}"/>
              </a:ext>
            </a:extLst>
          </p:cNvPr>
          <p:cNvSpPr txBox="1"/>
          <p:nvPr/>
        </p:nvSpPr>
        <p:spPr>
          <a:xfrm>
            <a:off x="5606821" y="3823135"/>
            <a:ext cx="361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the Charts &amp; Matrix Show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</a:t>
            </a:r>
            <a:r>
              <a:rPr lang="en-SG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Accuracy: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Rose steadily to 97%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</a:t>
            </a:r>
            <a:r>
              <a:rPr lang="en-SG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Loss: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Smooth convergence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</a:t>
            </a:r>
            <a:r>
              <a:rPr lang="en-SG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 Loss: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Fluctuates (common in class-weighted models)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n-SG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Matrix: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Sharp diagonals, minority classes like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well classified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↔️ Minor confusion: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↔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Bottle Gourd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Radish</a:t>
            </a:r>
            <a:r>
              <a:rPr lang="en-SG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↔ </a:t>
            </a:r>
            <a:r>
              <a:rPr lang="en-SG" sz="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</a:t>
            </a:r>
            <a:endParaRPr lang="en-SG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58CA7-3AEB-EC85-B89D-D04781419248}"/>
              </a:ext>
            </a:extLst>
          </p:cNvPr>
          <p:cNvSpPr txBox="1"/>
          <p:nvPr/>
        </p:nvSpPr>
        <p:spPr>
          <a:xfrm>
            <a:off x="5606821" y="4724057"/>
            <a:ext cx="50496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model balances fairness, robustness, and accuracy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SG" sz="105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E579B-263B-60EC-2EE9-DCB8617079AC}"/>
              </a:ext>
            </a:extLst>
          </p:cNvPr>
          <p:cNvSpPr txBox="1"/>
          <p:nvPr/>
        </p:nvSpPr>
        <p:spPr>
          <a:xfrm>
            <a:off x="3061606" y="3816162"/>
            <a:ext cx="30505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focuses clearly on </a:t>
            </a:r>
            <a:r>
              <a:rPr lang="en-SG" sz="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vegetable structure</a:t>
            </a: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SG" sz="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edges, shapes</a:t>
            </a: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Sharp heatmap on relevant regions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Clear improvement over raw baseline Grad-CAM</a:t>
            </a:r>
          </a:p>
        </p:txBody>
      </p:sp>
    </p:spTree>
    <p:extLst>
      <p:ext uri="{BB962C8B-B14F-4D97-AF65-F5344CB8AC3E}">
        <p14:creationId xmlns:p14="http://schemas.microsoft.com/office/powerpoint/2010/main" val="372543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608AA80-B1C9-0859-A862-3F00CEDBCF46}"/>
              </a:ext>
            </a:extLst>
          </p:cNvPr>
          <p:cNvSpPr/>
          <p:nvPr/>
        </p:nvSpPr>
        <p:spPr>
          <a:xfrm>
            <a:off x="6843351" y="2686193"/>
            <a:ext cx="2300649" cy="2404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BFAFE1-D5FE-FC7B-898D-AF5FB1695A8F}"/>
              </a:ext>
            </a:extLst>
          </p:cNvPr>
          <p:cNvSpPr/>
          <p:nvPr/>
        </p:nvSpPr>
        <p:spPr>
          <a:xfrm>
            <a:off x="3866630" y="2686193"/>
            <a:ext cx="2975040" cy="24042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FA02C-B66F-9084-912F-ACE4550015D7}"/>
              </a:ext>
            </a:extLst>
          </p:cNvPr>
          <p:cNvSpPr/>
          <p:nvPr/>
        </p:nvSpPr>
        <p:spPr>
          <a:xfrm>
            <a:off x="0" y="2686193"/>
            <a:ext cx="3866630" cy="2404226"/>
          </a:xfrm>
          <a:prstGeom prst="rect">
            <a:avLst/>
          </a:prstGeom>
          <a:solidFill>
            <a:srgbClr val="C2F5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308-D862-4BF2-B841-FCAF269EB65B}"/>
              </a:ext>
            </a:extLst>
          </p:cNvPr>
          <p:cNvSpPr txBox="1">
            <a:spLocks/>
          </p:cNvSpPr>
          <p:nvPr/>
        </p:nvSpPr>
        <p:spPr>
          <a:xfrm>
            <a:off x="357550" y="7836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defRPr sz="1600" b="1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Modelling &amp; Evaluation (101×101): </a:t>
            </a:r>
            <a:r>
              <a:rPr lang="en-SG" dirty="0"/>
              <a:t>MixUp-Augmented CNN Model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7A65-2914-BD62-F3A1-20742D8C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93" y="449036"/>
            <a:ext cx="4776106" cy="223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E40D0-DA8B-FB24-BCAB-68430E1D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35"/>
            <a:ext cx="2327499" cy="2192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0BFDA-E6BC-BA64-8909-BB66451E0643}"/>
              </a:ext>
            </a:extLst>
          </p:cNvPr>
          <p:cNvSpPr txBox="1"/>
          <p:nvPr/>
        </p:nvSpPr>
        <p:spPr>
          <a:xfrm>
            <a:off x="0" y="2686193"/>
            <a:ext cx="394335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MixUp?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 blends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training images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their labels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create a synthetic example with a </a:t>
            </a:r>
            <a:r>
              <a:rPr lang="en-US" sz="1100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 label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Promotes smoother decision boundaries, reduces overfitting, and improves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generalization!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7CCB-027B-D9D6-2036-9CAD5CA3F1D1}"/>
              </a:ext>
            </a:extLst>
          </p:cNvPr>
          <p:cNvSpPr txBox="1"/>
          <p:nvPr/>
        </p:nvSpPr>
        <p:spPr>
          <a:xfrm>
            <a:off x="0" y="3669802"/>
            <a:ext cx="3714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 Used MixUp:</a:t>
            </a:r>
            <a:endParaRPr lang="en-US" sz="12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Balanced + Weighted CNN showed good accuracy but </a:t>
            </a: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occasional </a:t>
            </a:r>
            <a:r>
              <a:rPr lang="en-US" sz="12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loss spikes!!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visually similar classes were still confused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 helped the CNN learn from interpolated inputs →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robustness across all classes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E0EAC-5FBE-08D9-3352-16D69D912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99" y="442991"/>
            <a:ext cx="2040394" cy="2243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54BC67-98C9-AF30-CD3D-BD0CAA4705CA}"/>
              </a:ext>
            </a:extLst>
          </p:cNvPr>
          <p:cNvSpPr txBox="1"/>
          <p:nvPr/>
        </p:nvSpPr>
        <p:spPr>
          <a:xfrm>
            <a:off x="3866630" y="2686193"/>
            <a:ext cx="3053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Setup</a:t>
            </a:r>
            <a:endParaRPr lang="en-SG" sz="10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CNN: 3 Conv Blocks + BatchNorm + </a:t>
            </a:r>
            <a:r>
              <a:rPr lang="en-SG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Dense(128) + Dropout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Dataset: 101×101 grayscale, class-balanced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Augmentation: </a:t>
            </a:r>
            <a:r>
              <a:rPr lang="en-SG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On-the-fly MixUp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custom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Optimised with </a:t>
            </a:r>
            <a:r>
              <a:rPr lang="en-SG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applied (best epoch: 27)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DF2D2-22C9-DE09-576C-D9556887C125}"/>
              </a:ext>
            </a:extLst>
          </p:cNvPr>
          <p:cNvSpPr txBox="1"/>
          <p:nvPr/>
        </p:nvSpPr>
        <p:spPr>
          <a:xfrm>
            <a:off x="3943351" y="3940677"/>
            <a:ext cx="297672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Summary</a:t>
            </a:r>
            <a:endParaRPr lang="en-SG" sz="95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12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92.05%</a:t>
            </a:r>
            <a:endParaRPr lang="en-SG" sz="11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Loss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0.3137</a:t>
            </a:r>
            <a:endParaRPr lang="en-SG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Best Val Accuracy: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91.27%</a:t>
            </a:r>
            <a:endParaRPr lang="en-SG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F1-Score (Macro):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92.05%</a:t>
            </a:r>
            <a:endParaRPr lang="en-SG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Outperformed all previous models in fairness, generalisation, and reliability!</a:t>
            </a:r>
            <a:endParaRPr lang="en-SG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0926D9-3118-186C-89C9-FCFAAC72DBE3}"/>
              </a:ext>
            </a:extLst>
          </p:cNvPr>
          <p:cNvSpPr txBox="1"/>
          <p:nvPr/>
        </p:nvSpPr>
        <p:spPr>
          <a:xfrm>
            <a:off x="6825342" y="2664351"/>
            <a:ext cx="22696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Strengths (based on Confusion Matrix &amp; Grad-CAM):</a:t>
            </a:r>
            <a:endParaRPr lang="en-SG" sz="10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Minority classes like </a:t>
            </a: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classified cleanly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retained sharp attention on vegetable features despite MixUp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Heatmaps showed </a:t>
            </a:r>
            <a:r>
              <a:rPr lang="en-SG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focused, noise-free attention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meaningful areas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7FF4F-8FDF-4D4C-68F8-D1804477993D}"/>
              </a:ext>
            </a:extLst>
          </p:cNvPr>
          <p:cNvSpPr txBox="1"/>
          <p:nvPr/>
        </p:nvSpPr>
        <p:spPr>
          <a:xfrm>
            <a:off x="6800850" y="3913499"/>
            <a:ext cx="22043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Conclusion:</a:t>
            </a:r>
            <a:b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 proved to be the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effective regularisation strategy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pushing model performance very well!</a:t>
            </a:r>
            <a:b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achieved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test accuracy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while preserving </a:t>
            </a:r>
            <a:r>
              <a:rPr lang="en-US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interpretability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across all vegetable classes. </a:t>
            </a:r>
            <a:endParaRPr lang="en-SG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0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C5246C2-D05B-4514-669B-66BF11F72E86}"/>
              </a:ext>
            </a:extLst>
          </p:cNvPr>
          <p:cNvSpPr/>
          <p:nvPr/>
        </p:nvSpPr>
        <p:spPr>
          <a:xfrm>
            <a:off x="4572000" y="3293292"/>
            <a:ext cx="4565168" cy="18181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A1C9A-2BE6-EA55-86D2-2556C4979C74}"/>
              </a:ext>
            </a:extLst>
          </p:cNvPr>
          <p:cNvSpPr txBox="1">
            <a:spLocks/>
          </p:cNvSpPr>
          <p:nvPr/>
        </p:nvSpPr>
        <p:spPr>
          <a:xfrm>
            <a:off x="342555" y="67047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(101×101): </a:t>
            </a:r>
            <a:r>
              <a:rPr lang="en-SG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CNN v2 (Deeper Architecture)</a:t>
            </a:r>
            <a:endParaRPr lang="en-US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DB5F4-1FA2-CC88-0D57-9C643615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9" y="2498272"/>
            <a:ext cx="4415139" cy="733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9A43F-D42F-7DC5-5277-B3DCC2DA3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700" y="3133150"/>
            <a:ext cx="2145468" cy="201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2628A-D1D2-7EC2-3298-6D23C565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9" y="3232270"/>
            <a:ext cx="2269671" cy="1911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7501B-65CE-118A-A716-64AA01405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29" y="476939"/>
            <a:ext cx="4415139" cy="2021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C87D2F-1FF3-DA94-BB86-40D45E90D3ED}"/>
              </a:ext>
            </a:extLst>
          </p:cNvPr>
          <p:cNvSpPr txBox="1"/>
          <p:nvPr/>
        </p:nvSpPr>
        <p:spPr>
          <a:xfrm>
            <a:off x="4565168" y="35943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Objective</a:t>
            </a: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explore whether a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deeper CNN architecture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4 convolutional blocks could extract more abstract features and improve performance on 101×101 grayscale vegetable images.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282FE-35CD-9E32-23DA-363C828B5190}"/>
              </a:ext>
            </a:extLst>
          </p:cNvPr>
          <p:cNvSpPr txBox="1"/>
          <p:nvPr/>
        </p:nvSpPr>
        <p:spPr>
          <a:xfrm>
            <a:off x="4565168" y="1088132"/>
            <a:ext cx="437564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Design (What I Tried)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4× Conv2D blocks with </a:t>
            </a:r>
            <a:r>
              <a:rPr lang="en-SG" sz="105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LeakyReLU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Normalisation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increasing </a:t>
            </a:r>
            <a:r>
              <a:rPr lang="en-SG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SpatialDropout2D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0.1 → 0.4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replacing Flatten with </a:t>
            </a:r>
            <a:r>
              <a:rPr lang="en-SG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GlobalAveragePooling2D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lower overfitting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stronger regularisation via </a:t>
            </a:r>
            <a:r>
              <a:rPr lang="en-SG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trained using </a:t>
            </a:r>
            <a:r>
              <a:rPr lang="en-SG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 + </a:t>
            </a:r>
            <a:r>
              <a:rPr lang="en-SG" sz="105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D6241F-A548-18C4-3076-89F889A85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371" y="2149962"/>
            <a:ext cx="4251445" cy="75365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366D0F8-E5FD-2346-BDEF-99A637417985}"/>
              </a:ext>
            </a:extLst>
          </p:cNvPr>
          <p:cNvSpPr/>
          <p:nvPr/>
        </p:nvSpPr>
        <p:spPr>
          <a:xfrm>
            <a:off x="6718300" y="2675164"/>
            <a:ext cx="320675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CF294-3F47-638C-C29C-43983C43CA40}"/>
              </a:ext>
            </a:extLst>
          </p:cNvPr>
          <p:cNvSpPr txBox="1"/>
          <p:nvPr/>
        </p:nvSpPr>
        <p:spPr>
          <a:xfrm>
            <a:off x="4565168" y="2862405"/>
            <a:ext cx="43481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metrics were unstable and fluctuated, despite early stopping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Grad-CAM showed diffuse attention, lacking strong object focus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40AA99-8D04-DC37-96E9-B216834DB10C}"/>
              </a:ext>
            </a:extLst>
          </p:cNvPr>
          <p:cNvSpPr txBox="1"/>
          <p:nvPr/>
        </p:nvSpPr>
        <p:spPr>
          <a:xfrm>
            <a:off x="4557005" y="3281566"/>
            <a:ext cx="45801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Observations &amp; Takeaways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overfit 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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trained well but failed to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generalise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Overfitting due to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overparameterisation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known as high variance — too many parameters, too little data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layers doesn’t always help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fact, it 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made things worse here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highlights a key point as learnt in class!: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complexity ≠ Better results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the architecture must match data capacity and diversity."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D80EB-E566-F777-8DC9-3875D4ABD307}"/>
              </a:ext>
            </a:extLst>
          </p:cNvPr>
          <p:cNvSpPr txBox="1"/>
          <p:nvPr/>
        </p:nvSpPr>
        <p:spPr>
          <a:xfrm>
            <a:off x="4565168" y="4589502"/>
            <a:ext cx="45973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Deeper models need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data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smarter augmentation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Without that, even the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sophisticated design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This experiment taught me how to balance model architecture with data strategy! 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8D911-A14B-373F-94AE-F8BFBC4507F9}"/>
              </a:ext>
            </a:extLst>
          </p:cNvPr>
          <p:cNvSpPr/>
          <p:nvPr/>
        </p:nvSpPr>
        <p:spPr>
          <a:xfrm>
            <a:off x="0" y="9897"/>
            <a:ext cx="158387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FBA3B3-C4EE-8354-ED92-9813CC76E2AD}"/>
              </a:ext>
            </a:extLst>
          </p:cNvPr>
          <p:cNvSpPr txBox="1"/>
          <p:nvPr/>
        </p:nvSpPr>
        <p:spPr>
          <a:xfrm>
            <a:off x="-23158" y="9897"/>
            <a:ext cx="1762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Book Antiqua" panose="02040602050305030304" pitchFamily="18" charset="0"/>
              </a:rPr>
              <a:t>This made me ask myself:</a:t>
            </a:r>
            <a:br>
              <a:rPr lang="en-US" sz="1000" b="1" dirty="0">
                <a:latin typeface="Book Antiqua" panose="02040602050305030304" pitchFamily="18" charset="0"/>
              </a:rPr>
            </a:br>
            <a:r>
              <a:rPr lang="en-US" sz="1000" b="1" dirty="0">
                <a:latin typeface="Book Antiqua" panose="02040602050305030304" pitchFamily="18" charset="0"/>
              </a:rPr>
              <a:t>👉 </a:t>
            </a:r>
            <a:r>
              <a:rPr lang="en-US" sz="1000" b="1" i="1" dirty="0">
                <a:latin typeface="Book Antiqua" panose="02040602050305030304" pitchFamily="18" charset="0"/>
              </a:rPr>
              <a:t>How can we fix these unstable validation losses and improve learning?</a:t>
            </a:r>
            <a:endParaRPr lang="en-SG" sz="10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27D5BF-59E9-C062-1885-67C2657A0982}"/>
              </a:ext>
            </a:extLst>
          </p:cNvPr>
          <p:cNvSpPr/>
          <p:nvPr/>
        </p:nvSpPr>
        <p:spPr>
          <a:xfrm>
            <a:off x="3500328" y="2359962"/>
            <a:ext cx="5499740" cy="2599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699A0-D4AE-450E-F61A-42E11D1AA6EC}"/>
              </a:ext>
            </a:extLst>
          </p:cNvPr>
          <p:cNvSpPr txBox="1">
            <a:spLocks/>
          </p:cNvSpPr>
          <p:nvPr/>
        </p:nvSpPr>
        <p:spPr>
          <a:xfrm>
            <a:off x="357550" y="135386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(101×101): </a:t>
            </a:r>
            <a:r>
              <a:rPr lang="en-SG" b="1" dirty="0">
                <a:latin typeface="Alexandria Medium" panose="020B0604020202020204" charset="-78"/>
                <a:cs typeface="Alexandria Medium" panose="020B0604020202020204" charset="-78"/>
              </a:rPr>
              <a:t>Compact Convolutional Transformer (CCT)</a:t>
            </a:r>
            <a:endParaRPr lang="en-US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F7601-4E95-9B42-29F8-ACDDB4F28A01}"/>
              </a:ext>
            </a:extLst>
          </p:cNvPr>
          <p:cNvSpPr txBox="1"/>
          <p:nvPr/>
        </p:nvSpPr>
        <p:spPr>
          <a:xfrm>
            <a:off x="143932" y="460194"/>
            <a:ext cx="33065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 Tried This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Wanted to explore a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hybrid model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blends CNN and Transformer strengths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Designed for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image datasets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perfect fit for this CA1 task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Learnt and adapted from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CCT example!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C41B8-7D5A-7C1D-0AB6-9A3A6336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8" y="409736"/>
            <a:ext cx="5479880" cy="148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BE740-CA8D-C74F-4D56-DFDCE81A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8" y="2359962"/>
            <a:ext cx="3236884" cy="259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131DA8-7BEB-8952-AE3B-AC7C8DD1A73D}"/>
              </a:ext>
            </a:extLst>
          </p:cNvPr>
          <p:cNvSpPr txBox="1"/>
          <p:nvPr/>
        </p:nvSpPr>
        <p:spPr>
          <a:xfrm>
            <a:off x="3594434" y="2359962"/>
            <a:ext cx="5549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My CCT-CNN Model Works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Tokeniser</a:t>
            </a:r>
            <a:endParaRPr lang="en-US" sz="9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used 2 Conv2D +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MaxPooling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layers to extract important image features — like edges, shapes, and textures.</a:t>
            </a:r>
          </a:p>
          <a:p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Kept Whole</a:t>
            </a: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processes the entire image as-is, without splitting it into pieces. This helps keep spatial patterns intact.</a:t>
            </a:r>
          </a:p>
          <a:p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 Encoder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MultiHeadAttention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learns how different areas of the image relate to one another.</a:t>
            </a:r>
          </a:p>
          <a:p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LayerNorm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keeps the learning stable and improves training flow.</a:t>
            </a:r>
          </a:p>
          <a:p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Layers</a:t>
            </a: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that, I added a Dense layer to learn deeper patterns, used GlobalAveragePooling1D to compress the output, applied Dropout to reduce overfitting, and finally used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classify the vegetable.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7C16D-31EB-69B0-C959-27A3A5003C2C}"/>
              </a:ext>
            </a:extLst>
          </p:cNvPr>
          <p:cNvSpPr txBox="1"/>
          <p:nvPr/>
        </p:nvSpPr>
        <p:spPr>
          <a:xfrm>
            <a:off x="143932" y="1464273"/>
            <a:ext cx="335639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 Learned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CCT handles both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 patterns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(via Conv) and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relations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(via Attention)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attempt at trying Transformers → and it worked!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09382-A87E-C08C-D5D4-19EB015C657A}"/>
              </a:ext>
            </a:extLst>
          </p:cNvPr>
          <p:cNvSpPr txBox="1"/>
          <p:nvPr/>
        </p:nvSpPr>
        <p:spPr>
          <a:xfrm>
            <a:off x="3594434" y="4035838"/>
            <a:ext cx="4697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Highlights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87.09%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class-wise balance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(Confusion Matrix confirms)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Grad-CAM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shows attention on relevant regions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100K params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efficient yet powerful!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09F095-3E0A-7803-8A49-43F1F9E1B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88" y="1926026"/>
            <a:ext cx="5479880" cy="4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25DA5-6E3E-481C-D807-2E01E40ECFBC}"/>
              </a:ext>
            </a:extLst>
          </p:cNvPr>
          <p:cNvSpPr/>
          <p:nvPr/>
        </p:nvSpPr>
        <p:spPr>
          <a:xfrm>
            <a:off x="5002076" y="3236558"/>
            <a:ext cx="4060281" cy="1615827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167E08-0ED9-CE9E-86A1-96A74E943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33609"/>
              </p:ext>
            </p:extLst>
          </p:nvPr>
        </p:nvGraphicFramePr>
        <p:xfrm>
          <a:off x="5002076" y="693964"/>
          <a:ext cx="3970474" cy="238870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12472">
                  <a:extLst>
                    <a:ext uri="{9D8B030D-6E8A-4147-A177-3AD203B41FA5}">
                      <a16:colId xmlns:a16="http://schemas.microsoft.com/office/drawing/2014/main" val="536531762"/>
                    </a:ext>
                  </a:extLst>
                </a:gridCol>
                <a:gridCol w="1558133">
                  <a:extLst>
                    <a:ext uri="{9D8B030D-6E8A-4147-A177-3AD203B41FA5}">
                      <a16:colId xmlns:a16="http://schemas.microsoft.com/office/drawing/2014/main" val="1233807200"/>
                    </a:ext>
                  </a:extLst>
                </a:gridCol>
                <a:gridCol w="1199869">
                  <a:extLst>
                    <a:ext uri="{9D8B030D-6E8A-4147-A177-3AD203B41FA5}">
                      <a16:colId xmlns:a16="http://schemas.microsoft.com/office/drawing/2014/main" val="180864835"/>
                    </a:ext>
                  </a:extLst>
                </a:gridCol>
              </a:tblGrid>
              <a:tr h="562808"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Images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Percentage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836199"/>
                  </a:ext>
                </a:extLst>
              </a:tr>
              <a:tr h="344912"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Training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7,699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≈ 63.6%</a:t>
                      </a:r>
                      <a:endParaRPr lang="en-SG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574451"/>
                  </a:ext>
                </a:extLst>
              </a:tr>
              <a:tr h="562808"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Validation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≈ 18.2%</a:t>
                      </a:r>
                      <a:endParaRPr lang="en-SG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531352"/>
                  </a:ext>
                </a:extLst>
              </a:tr>
              <a:tr h="344912"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Testing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≈ 18.2%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563545"/>
                  </a:ext>
                </a:extLst>
              </a:tr>
              <a:tr h="573265"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Book Antiqua" panose="0204060205030503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n-SG" sz="1200" dirty="0">
                        <a:latin typeface="Book Antiqua" panose="0204060205030503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12,099</a:t>
                      </a:r>
                      <a:endParaRPr lang="en-SG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n-SG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726924"/>
                  </a:ext>
                </a:extLst>
              </a:tr>
            </a:tbl>
          </a:graphicData>
        </a:graphic>
      </p:graphicFrame>
      <p:sp>
        <p:nvSpPr>
          <p:cNvPr id="3" name="Title 4">
            <a:extLst>
              <a:ext uri="{FF2B5EF4-FFF2-40B4-BE49-F238E27FC236}">
                <a16:creationId xmlns:a16="http://schemas.microsoft.com/office/drawing/2014/main" id="{83CBFC29-0B8B-0B24-2DED-E1F93250361C}"/>
              </a:ext>
            </a:extLst>
          </p:cNvPr>
          <p:cNvSpPr txBox="1">
            <a:spLocks/>
          </p:cNvSpPr>
          <p:nvPr/>
        </p:nvSpPr>
        <p:spPr>
          <a:xfrm>
            <a:off x="382944" y="167165"/>
            <a:ext cx="77139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000" b="1" u="sng" dirty="0">
                <a:solidFill>
                  <a:schemeClr val="accent1"/>
                </a:solidFill>
                <a:latin typeface="Alexandria Medium" panose="020B0604020202020204" charset="-78"/>
                <a:cs typeface="Alexandria Medium" panose="020B0604020202020204" charset="-78"/>
              </a:rPr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B3F29-BACD-B7E5-FBB6-ECB52E831BAD}"/>
              </a:ext>
            </a:extLst>
          </p:cNvPr>
          <p:cNvSpPr txBox="1"/>
          <p:nvPr/>
        </p:nvSpPr>
        <p:spPr>
          <a:xfrm>
            <a:off x="4904107" y="43886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u="sng" dirty="0">
                <a:latin typeface="Book Antiqua" panose="02040602050305030304" pitchFamily="18" charset="0"/>
              </a:rPr>
              <a:t>Dataset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38D9E-9C4E-1AF6-141A-1E8CE39ECE09}"/>
              </a:ext>
            </a:extLst>
          </p:cNvPr>
          <p:cNvSpPr txBox="1"/>
          <p:nvPr/>
        </p:nvSpPr>
        <p:spPr>
          <a:xfrm>
            <a:off x="380999" y="625491"/>
            <a:ext cx="443039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diving into the vegetable classification task, I first took time to understand the dataset.</a:t>
            </a:r>
          </a:p>
          <a:p>
            <a:pPr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contains 12,099 grayscale vegetable images across 11 common classes, including:</a:t>
            </a:r>
          </a:p>
          <a:p>
            <a:pPr>
              <a:buNone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Bitter Gourd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Bottle Gourd &amp; Cucumber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Broccoli &amp; Cauliflower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Cabbage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 &amp; Radish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Pumpkin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images were originally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.jpg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files sized at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224×224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pixels. As part of preprocessing, I converted them to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resized them to two working resolutions: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</a:t>
            </a:r>
            <a:r>
              <a:rPr lang="en-US" sz="11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0CB206D-010C-CB66-2B93-B39D6110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9" y="3236558"/>
            <a:ext cx="2756209" cy="1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5F0F9-7316-8C82-1C79-5A17D2147F57}"/>
              </a:ext>
            </a:extLst>
          </p:cNvPr>
          <p:cNvSpPr txBox="1"/>
          <p:nvPr/>
        </p:nvSpPr>
        <p:spPr>
          <a:xfrm>
            <a:off x="5002078" y="3236558"/>
            <a:ext cx="397047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early inspection, I found several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 images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incorrectly placed in the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 class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prevent label noise: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manually removed the incorrect images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Revalidated all class folders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only clean, trustworthy data was passed into the CNN.</a:t>
            </a: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proactive quality check improves model training and supports fair evaluation later!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70E2A0-3AF8-3F8E-A03E-F9A252F2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236558"/>
            <a:ext cx="1567539" cy="16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3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250-0B3E-D699-2CD7-1E56A04C9BBD}"/>
              </a:ext>
            </a:extLst>
          </p:cNvPr>
          <p:cNvSpPr txBox="1">
            <a:spLocks/>
          </p:cNvSpPr>
          <p:nvPr/>
        </p:nvSpPr>
        <p:spPr>
          <a:xfrm>
            <a:off x="357550" y="83164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(23x23): </a:t>
            </a:r>
            <a:r>
              <a:rPr lang="en-SG" b="1" dirty="0">
                <a:latin typeface="Alexandria Medium" panose="020B0604020202020204" charset="-78"/>
                <a:cs typeface="Alexandria Medium" panose="020B0604020202020204" charset="-78"/>
              </a:rPr>
              <a:t>Baseline CNN Model (Raw Unbalanced)</a:t>
            </a:r>
            <a:endParaRPr lang="en-US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BD542-D196-C2E3-35FC-77F562F841B4}"/>
              </a:ext>
            </a:extLst>
          </p:cNvPr>
          <p:cNvSpPr txBox="1"/>
          <p:nvPr/>
        </p:nvSpPr>
        <p:spPr>
          <a:xfrm>
            <a:off x="357550" y="409736"/>
            <a:ext cx="21031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started with a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3-layer CNN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set a clean benchmark using the raw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grayscale dataset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balancing, no augmentation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pixel patterns.</a:t>
            </a:r>
          </a:p>
          <a:p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was trained using </a:t>
            </a:r>
            <a:r>
              <a:rPr lang="en-US" sz="1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prevent overfitting and evaluated using test accuracy and macro scores.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C821F-3916-7167-9D3C-72F268CD70CF}"/>
              </a:ext>
            </a:extLst>
          </p:cNvPr>
          <p:cNvSpPr txBox="1"/>
          <p:nvPr/>
        </p:nvSpPr>
        <p:spPr>
          <a:xfrm>
            <a:off x="357550" y="2489245"/>
            <a:ext cx="2103119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75.14%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that even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low-resolution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grayscale images contain 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useful information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CNNs to learn from.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 class confusion due to overlapping textures (e.g.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Cabbage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Cauliflower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 like Pumpkin, Tomato, and Potato were classified well even without any enhancements.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232A4-6469-EBCC-8C02-B23645F6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69" y="409736"/>
            <a:ext cx="6497053" cy="2291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8E052-130B-C418-7349-50739F42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69" y="2748439"/>
            <a:ext cx="2419693" cy="2098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348EB-038C-7735-9911-DEDAAEB3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61" y="2745429"/>
            <a:ext cx="3981462" cy="20983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2EF342-689E-0736-DFDC-56D983E423B0}"/>
              </a:ext>
            </a:extLst>
          </p:cNvPr>
          <p:cNvSpPr/>
          <p:nvPr/>
        </p:nvSpPr>
        <p:spPr>
          <a:xfrm>
            <a:off x="5178392" y="3465095"/>
            <a:ext cx="1896176" cy="924025"/>
          </a:xfrm>
          <a:prstGeom prst="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5E0C0-6345-E952-411D-9334AC0B17EF}"/>
              </a:ext>
            </a:extLst>
          </p:cNvPr>
          <p:cNvSpPr txBox="1"/>
          <p:nvPr/>
        </p:nvSpPr>
        <p:spPr>
          <a:xfrm>
            <a:off x="5182144" y="3476525"/>
            <a:ext cx="221381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 tried Grad-CAM, but the heatmaps looked too blurry at 23×23 — so I decided to try a better alternative: </a:t>
            </a:r>
            <a:r>
              <a:rPr lang="en-US" sz="1050" b="1" dirty="0"/>
              <a:t>Occlusion Sensitivity</a:t>
            </a:r>
            <a:r>
              <a:rPr lang="en-US" sz="1050" dirty="0"/>
              <a:t> 🤔✅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317453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4138-8139-DED8-308D-26D7B9F81A53}"/>
              </a:ext>
            </a:extLst>
          </p:cNvPr>
          <p:cNvSpPr txBox="1">
            <a:spLocks/>
          </p:cNvSpPr>
          <p:nvPr/>
        </p:nvSpPr>
        <p:spPr>
          <a:xfrm>
            <a:off x="357550" y="136557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800" b="1" dirty="0">
                <a:latin typeface="Alexandria Medium" panose="020B0604020202020204" charset="-78"/>
                <a:cs typeface="Alexandria Medium" panose="020B0604020202020204" charset="-78"/>
              </a:rPr>
              <a:t>Interpreting Low-Res CNNs: Why Occlusion Sensitivity Works Better</a:t>
            </a:r>
            <a:endParaRPr lang="en-US" sz="18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6320-ADA8-7814-DD02-10B705D0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61" y="526852"/>
            <a:ext cx="5878678" cy="242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3D7331-6C6E-CAF8-33FB-EE8D8884EDD5}"/>
              </a:ext>
            </a:extLst>
          </p:cNvPr>
          <p:cNvSpPr txBox="1"/>
          <p:nvPr/>
        </p:nvSpPr>
        <p:spPr>
          <a:xfrm>
            <a:off x="63272" y="3051731"/>
            <a:ext cx="32093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 Did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switched from Grad-CAM to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Occlusion Sensitivity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explain my CNN’s decisions on 23×23 images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Grad-CAM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looked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 blurry and unclear at this resolution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so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needed a method that gave sharper, pixel-level insights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10092-A058-4736-1933-973379A0D6F2}"/>
              </a:ext>
            </a:extLst>
          </p:cNvPr>
          <p:cNvSpPr/>
          <p:nvPr/>
        </p:nvSpPr>
        <p:spPr>
          <a:xfrm>
            <a:off x="0" y="3065817"/>
            <a:ext cx="3272590" cy="2077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693F2-BBF6-334F-88BA-AAAFF9EBE11F}"/>
              </a:ext>
            </a:extLst>
          </p:cNvPr>
          <p:cNvSpPr txBox="1"/>
          <p:nvPr/>
        </p:nvSpPr>
        <p:spPr>
          <a:xfrm>
            <a:off x="3335862" y="3066340"/>
            <a:ext cx="37057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 Did It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created a custom function that hides small patches (3×3) of the input image one at a time.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each patch is hidden, the model’s confidence is checked to see how much it drops for the correct class.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 is a high-resolution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heatmap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showing exactly which parts of the image matter most to the model.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23A4D-01C3-C628-E5FC-E130AFC566D1}"/>
              </a:ext>
            </a:extLst>
          </p:cNvPr>
          <p:cNvSpPr txBox="1"/>
          <p:nvPr/>
        </p:nvSpPr>
        <p:spPr>
          <a:xfrm>
            <a:off x="6917451" y="3071504"/>
            <a:ext cx="22884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 Mattered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Clearly showed that the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holds the key visual cues.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Edges had little impact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proving the model looks at meaningful parts.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Delivered a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 interpretation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even on tiny (23×23) images where Grad-CAM failed.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7AEECF-5D0A-904C-4244-CFEB55781A1E}"/>
              </a:ext>
            </a:extLst>
          </p:cNvPr>
          <p:cNvSpPr/>
          <p:nvPr/>
        </p:nvSpPr>
        <p:spPr>
          <a:xfrm>
            <a:off x="3272590" y="3065816"/>
            <a:ext cx="3599848" cy="2077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727A4-6A6D-BB2B-DE38-23CF6E34C2FC}"/>
              </a:ext>
            </a:extLst>
          </p:cNvPr>
          <p:cNvSpPr/>
          <p:nvPr/>
        </p:nvSpPr>
        <p:spPr>
          <a:xfrm flipH="1">
            <a:off x="6872438" y="3065816"/>
            <a:ext cx="2271562" cy="2077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451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612A-D64F-DDA8-D5EC-73451D2B6C34}"/>
              </a:ext>
            </a:extLst>
          </p:cNvPr>
          <p:cNvSpPr txBox="1">
            <a:spLocks/>
          </p:cNvSpPr>
          <p:nvPr/>
        </p:nvSpPr>
        <p:spPr>
          <a:xfrm>
            <a:off x="357550" y="67437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(23x23): </a:t>
            </a:r>
            <a:r>
              <a:rPr lang="en-US" b="1" dirty="0">
                <a:latin typeface="Alexandria Medium" panose="020B0604020202020204" charset="-78"/>
                <a:cs typeface="Alexandria Medium" panose="020B0604020202020204" charset="-78"/>
              </a:rPr>
              <a:t>Comparing Class Imbalance Strategies</a:t>
            </a:r>
            <a:endParaRPr lang="en-US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D4347-B46B-9CEC-53C9-490F60FB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2" y="366281"/>
            <a:ext cx="2941986" cy="137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B62AE-781E-6F28-7222-D552F732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3" y="366281"/>
            <a:ext cx="1628829" cy="137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1681D-A22D-C394-DD9F-412DA4D2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2" y="1828802"/>
            <a:ext cx="2941986" cy="1372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51B67-9948-1703-9F9A-7AC20609F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16" y="1828803"/>
            <a:ext cx="1569736" cy="1372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8F0EE0-985A-BFD8-BBF6-42C22F3F0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22" y="3291323"/>
            <a:ext cx="2941986" cy="1723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0B53F-71F9-B8FE-7766-EF06E1DAE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214" y="3291322"/>
            <a:ext cx="1682233" cy="1674543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180322-5AC6-9F9E-FCE9-76540C6B2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35522"/>
              </p:ext>
            </p:extLst>
          </p:nvPr>
        </p:nvGraphicFramePr>
        <p:xfrm>
          <a:off x="4926560" y="2780171"/>
          <a:ext cx="4142668" cy="167454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35667">
                  <a:extLst>
                    <a:ext uri="{9D8B030D-6E8A-4147-A177-3AD203B41FA5}">
                      <a16:colId xmlns:a16="http://schemas.microsoft.com/office/drawing/2014/main" val="2157850883"/>
                    </a:ext>
                  </a:extLst>
                </a:gridCol>
                <a:gridCol w="1035667">
                  <a:extLst>
                    <a:ext uri="{9D8B030D-6E8A-4147-A177-3AD203B41FA5}">
                      <a16:colId xmlns:a16="http://schemas.microsoft.com/office/drawing/2014/main" val="3170234422"/>
                    </a:ext>
                  </a:extLst>
                </a:gridCol>
                <a:gridCol w="1035667">
                  <a:extLst>
                    <a:ext uri="{9D8B030D-6E8A-4147-A177-3AD203B41FA5}">
                      <a16:colId xmlns:a16="http://schemas.microsoft.com/office/drawing/2014/main" val="1017413991"/>
                    </a:ext>
                  </a:extLst>
                </a:gridCol>
                <a:gridCol w="1035667">
                  <a:extLst>
                    <a:ext uri="{9D8B030D-6E8A-4147-A177-3AD203B41FA5}">
                      <a16:colId xmlns:a16="http://schemas.microsoft.com/office/drawing/2014/main" val="301042828"/>
                    </a:ext>
                  </a:extLst>
                </a:gridCol>
              </a:tblGrid>
              <a:tr h="175141"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Variant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 Score (Macro)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09225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SG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Baseline CNN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75.09%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imbalance handling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934330"/>
                  </a:ext>
                </a:extLst>
              </a:tr>
              <a:tr h="375301">
                <a:tc>
                  <a:txBody>
                    <a:bodyPr/>
                    <a:lstStyle/>
                    <a:p>
                      <a:r>
                        <a:rPr lang="en-SG" sz="8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Weighted-Only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b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77.68%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b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77.61%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Best overall – fairness improved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265425"/>
                  </a:ext>
                </a:extLst>
              </a:tr>
              <a:tr h="375301">
                <a:tc>
                  <a:txBody>
                    <a:bodyPr/>
                    <a:lstStyle/>
                    <a:p>
                      <a:r>
                        <a:rPr lang="en-SG" sz="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Balanced-Only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71.14%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71.29%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Overfitted on repeated samples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742850"/>
                  </a:ext>
                </a:extLst>
              </a:tr>
              <a:tr h="375301">
                <a:tc>
                  <a:txBody>
                    <a:bodyPr/>
                    <a:lstStyle/>
                    <a:p>
                      <a:r>
                        <a:rPr lang="en-SG" sz="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Balanced + Weighted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8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75.00%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stable focus, fair predictions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629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F6775C7-47F0-9C9E-D318-6F67FCC95912}"/>
              </a:ext>
            </a:extLst>
          </p:cNvPr>
          <p:cNvSpPr txBox="1"/>
          <p:nvPr/>
        </p:nvSpPr>
        <p:spPr>
          <a:xfrm>
            <a:off x="4853727" y="309131"/>
            <a:ext cx="429027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 Did</a:t>
            </a:r>
            <a:endParaRPr lang="en-US" sz="9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trained three versions of my baseline CNN model on 23×23 grayscale inputs using different class imbalance strategies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Weighted-Only CNN: Trained on raw imbalanced data using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class_weight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during training.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Balanced-Only CNN: Oversampled training data so all classes had equal representation.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Balanced + Weighted CNN: Combined both techniques for maximum fairness and impact.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0BB94-59EE-934B-7D03-924019F753FD}"/>
              </a:ext>
            </a:extLst>
          </p:cNvPr>
          <p:cNvSpPr txBox="1"/>
          <p:nvPr/>
        </p:nvSpPr>
        <p:spPr>
          <a:xfrm>
            <a:off x="4853727" y="1556759"/>
            <a:ext cx="4290273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 Did It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class_weight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(from EDA) to increase penalty for underrepresented classes.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Oversampled the dataset using stratified duplication to ensure equal class exposure.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consistent CNN architecture and training routines across all experiments to ensure fair comparisons.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F06488-E169-67D8-93EE-A6538F5FE297}"/>
              </a:ext>
            </a:extLst>
          </p:cNvPr>
          <p:cNvSpPr txBox="1"/>
          <p:nvPr/>
        </p:nvSpPr>
        <p:spPr>
          <a:xfrm>
            <a:off x="4926560" y="4552843"/>
            <a:ext cx="4217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Book Antiqua" panose="02040602050305030304" pitchFamily="18" charset="0"/>
              </a:rPr>
              <a:t>Even with perfect class distribution, the model still needs guidance — that’s where class weights come in </a:t>
            </a:r>
            <a:r>
              <a:rPr lang="en-US" sz="1200" b="1" dirty="0">
                <a:latin typeface="Book Antiqua" panose="02040602050305030304" pitchFamily="18" charset="0"/>
                <a:sym typeface="Wingdings" panose="05000000000000000000" pitchFamily="2" charset="2"/>
              </a:rPr>
              <a:t></a:t>
            </a:r>
            <a:endParaRPr lang="en-SG" sz="1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9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F5E1ABD-F4E6-6ABE-563C-5FC2CB775713}"/>
              </a:ext>
            </a:extLst>
          </p:cNvPr>
          <p:cNvSpPr/>
          <p:nvPr/>
        </p:nvSpPr>
        <p:spPr>
          <a:xfrm>
            <a:off x="3095659" y="2384153"/>
            <a:ext cx="2201568" cy="20128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04DFCD-B679-5FDD-683E-A0A86DFFB096}"/>
              </a:ext>
            </a:extLst>
          </p:cNvPr>
          <p:cNvSpPr/>
          <p:nvPr/>
        </p:nvSpPr>
        <p:spPr>
          <a:xfrm>
            <a:off x="5833769" y="496508"/>
            <a:ext cx="3310231" cy="18043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390D6C-92FB-F154-6689-F9ED545B35D6}"/>
              </a:ext>
            </a:extLst>
          </p:cNvPr>
          <p:cNvSpPr txBox="1">
            <a:spLocks/>
          </p:cNvSpPr>
          <p:nvPr/>
        </p:nvSpPr>
        <p:spPr>
          <a:xfrm>
            <a:off x="357550" y="173572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(23x23):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MixUp-Augmented CNN Model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F85013-33AC-27A3-FA9D-F35539B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0" y="496508"/>
            <a:ext cx="5476219" cy="1804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970503-A0F0-ECEC-6794-2337C074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0" y="2386328"/>
            <a:ext cx="2738109" cy="2012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956667-E560-30B5-44E0-5F4FDAEBC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69" y="2384153"/>
            <a:ext cx="3674299" cy="119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FC60F1-7E01-6587-EE13-FF94B4AA662C}"/>
              </a:ext>
            </a:extLst>
          </p:cNvPr>
          <p:cNvSpPr txBox="1"/>
          <p:nvPr/>
        </p:nvSpPr>
        <p:spPr>
          <a:xfrm>
            <a:off x="5833769" y="579846"/>
            <a:ext cx="331023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Observations – Accuracy &amp; Loss</a:t>
            </a:r>
            <a:endParaRPr lang="en-US" sz="9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Accuracy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steadily increased to ~94%, while</a:t>
            </a:r>
            <a:b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Accuracy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stabilised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around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78%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indicating strong generalisation.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Loss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consistently decreased, showing effective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learning,while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Loss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plateaued early with minimal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gap between training and validation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remains small →</a:t>
            </a:r>
            <a:b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clear sign that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 regularisation improved robustness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82903-1490-39DC-CACF-75E3AC2045CA}"/>
              </a:ext>
            </a:extLst>
          </p:cNvPr>
          <p:cNvSpPr txBox="1"/>
          <p:nvPr/>
        </p:nvSpPr>
        <p:spPr>
          <a:xfrm>
            <a:off x="3161950" y="2498043"/>
            <a:ext cx="213092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predictions sharply aligned to diagonal → High confidence</a:t>
            </a: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performance on: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</a:t>
            </a: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separation for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Radish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</a:t>
            </a: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 residual overlap: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Broccoli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Cauliflower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still visually similar!</a:t>
            </a:r>
          </a:p>
        </p:txBody>
      </p:sp>
      <p:pic>
        <p:nvPicPr>
          <p:cNvPr id="23" name="Graphic 22" descr="Smiling face outline with solid fill">
            <a:extLst>
              <a:ext uri="{FF2B5EF4-FFF2-40B4-BE49-F238E27FC236}">
                <a16:creationId xmlns:a16="http://schemas.microsoft.com/office/drawing/2014/main" id="{0AF51F21-F05F-C094-DAA0-BBEBBB239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6569" y="2749424"/>
            <a:ext cx="457200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63EB05-3415-A8FA-171F-E2D0C38741E6}"/>
              </a:ext>
            </a:extLst>
          </p:cNvPr>
          <p:cNvSpPr/>
          <p:nvPr/>
        </p:nvSpPr>
        <p:spPr>
          <a:xfrm>
            <a:off x="6925733" y="3318932"/>
            <a:ext cx="448734" cy="26370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E48F74-E2F2-E4E3-A260-68D7E6E5627E}"/>
              </a:ext>
            </a:extLst>
          </p:cNvPr>
          <p:cNvSpPr txBox="1"/>
          <p:nvPr/>
        </p:nvSpPr>
        <p:spPr>
          <a:xfrm>
            <a:off x="5376569" y="3590875"/>
            <a:ext cx="3657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 Worked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MixUp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trains on blended examples → Forces the model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generalise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Avoids overfitting to duplicated data from oversampling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Encourages focus on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object regions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not noise</a:t>
            </a:r>
          </a:p>
        </p:txBody>
      </p:sp>
      <p:pic>
        <p:nvPicPr>
          <p:cNvPr id="30" name="Graphic 29" descr="Badge 1 with solid fill">
            <a:extLst>
              <a:ext uri="{FF2B5EF4-FFF2-40B4-BE49-F238E27FC236}">
                <a16:creationId xmlns:a16="http://schemas.microsoft.com/office/drawing/2014/main" id="{E7731C0E-8797-0A7B-23AD-311FF7BCA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6450" y="513325"/>
            <a:ext cx="333224" cy="333224"/>
          </a:xfrm>
          <a:prstGeom prst="rect">
            <a:avLst/>
          </a:prstGeom>
        </p:spPr>
      </p:pic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E5D31C21-DDF5-FDDB-78A4-78DCBEB09F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1171" y="2381978"/>
            <a:ext cx="309763" cy="309763"/>
          </a:xfrm>
          <a:prstGeom prst="rect">
            <a:avLst/>
          </a:prstGeom>
        </p:spPr>
      </p:pic>
      <p:pic>
        <p:nvPicPr>
          <p:cNvPr id="34" name="Graphic 33" descr="Badge 3 with solid fill">
            <a:extLst>
              <a:ext uri="{FF2B5EF4-FFF2-40B4-BE49-F238E27FC236}">
                <a16:creationId xmlns:a16="http://schemas.microsoft.com/office/drawing/2014/main" id="{94358981-2F44-76A4-B52D-07C91F1AB1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2622" y="3582641"/>
            <a:ext cx="309763" cy="3097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0538FFB-6EDE-7ACA-1021-5C89C993E32F}"/>
              </a:ext>
            </a:extLst>
          </p:cNvPr>
          <p:cNvSpPr/>
          <p:nvPr/>
        </p:nvSpPr>
        <p:spPr>
          <a:xfrm>
            <a:off x="5376569" y="3590875"/>
            <a:ext cx="3657365" cy="133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23973C-B35A-2DF3-A650-6600FD286454}"/>
              </a:ext>
            </a:extLst>
          </p:cNvPr>
          <p:cNvSpPr txBox="1"/>
          <p:nvPr/>
        </p:nvSpPr>
        <p:spPr>
          <a:xfrm>
            <a:off x="357549" y="4510927"/>
            <a:ext cx="493532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Book Antiqua" panose="02040602050305030304" pitchFamily="18" charset="0"/>
              </a:rPr>
              <a:t>MixUp + balanced data was my best CNN so far — beating all class-weighted models. It showed how smart augmentation improves generalization, though CCT ultimately performed even better.</a:t>
            </a:r>
            <a:endParaRPr lang="en-US" sz="900" b="1" dirty="0"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74F6541-1979-F3DA-D3D8-C848EA71F760}"/>
              </a:ext>
            </a:extLst>
          </p:cNvPr>
          <p:cNvSpPr txBox="1">
            <a:spLocks/>
          </p:cNvSpPr>
          <p:nvPr/>
        </p:nvSpPr>
        <p:spPr>
          <a:xfrm>
            <a:off x="357550" y="116424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Modelling &amp; Evaluation (23x23):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Compact Convolutional Transformer (CCT)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57098E-3A96-7DC1-7F10-4EA4471730E0}"/>
              </a:ext>
            </a:extLst>
          </p:cNvPr>
          <p:cNvSpPr txBox="1"/>
          <p:nvPr/>
        </p:nvSpPr>
        <p:spPr>
          <a:xfrm>
            <a:off x="1" y="2383483"/>
            <a:ext cx="6070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 Chose CCT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+ Transformer hybrid — gives both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Performs well even on small 23×23 grayscale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Inspired by my success with CCT on 101×101 — wanted to test on low-res too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3C770-89CB-57FF-A33B-0754F19EBDD4}"/>
              </a:ext>
            </a:extLst>
          </p:cNvPr>
          <p:cNvSpPr txBox="1"/>
          <p:nvPr/>
        </p:nvSpPr>
        <p:spPr>
          <a:xfrm>
            <a:off x="0" y="3354283"/>
            <a:ext cx="6070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 Adapted for 23×23: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smaller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filters &amp; pooling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avoid over-shrinking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CNN output = 11×11 tokens → passed into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 Encoder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attention head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keep it lightweight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Ends with </a:t>
            </a:r>
            <a:r>
              <a:rPr lang="en-SG" sz="1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GlobalAveragePooling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Dropout to reduce overfitting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46BBB2-95FA-C2D3-8839-A93FA91A9EF0}"/>
              </a:ext>
            </a:extLst>
          </p:cNvPr>
          <p:cNvSpPr txBox="1"/>
          <p:nvPr/>
        </p:nvSpPr>
        <p:spPr>
          <a:xfrm>
            <a:off x="4430469" y="3319073"/>
            <a:ext cx="17349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82.14%</a:t>
            </a:r>
            <a:endParaRPr lang="en-US" sz="1050" b="1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Loss: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0.6566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F1-Score (Macro):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82.18%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49EFDD-4B3A-3EDF-4F58-4D71882635A7}"/>
              </a:ext>
            </a:extLst>
          </p:cNvPr>
          <p:cNvSpPr txBox="1"/>
          <p:nvPr/>
        </p:nvSpPr>
        <p:spPr>
          <a:xfrm>
            <a:off x="6165387" y="3435090"/>
            <a:ext cx="29786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/>
              <a:t>Occlusion Map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Attention is more </a:t>
            </a:r>
            <a:r>
              <a:rPr lang="en-US" sz="1050" b="1" dirty="0"/>
              <a:t>spread out</a:t>
            </a:r>
            <a:r>
              <a:rPr lang="en-US" sz="1050" dirty="0"/>
              <a:t> than CNNs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50" dirty="0"/>
              <a:t>Learns to use </a:t>
            </a:r>
            <a:r>
              <a:rPr lang="en-US" sz="1050" b="1" dirty="0"/>
              <a:t>context</a:t>
            </a:r>
            <a:r>
              <a:rPr lang="en-US" sz="1050" dirty="0"/>
              <a:t>, even at low resolution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E07D1C-AEA5-DE6C-3920-B3360E2FE631}"/>
              </a:ext>
            </a:extLst>
          </p:cNvPr>
          <p:cNvSpPr txBox="1"/>
          <p:nvPr/>
        </p:nvSpPr>
        <p:spPr>
          <a:xfrm>
            <a:off x="6059518" y="2320344"/>
            <a:ext cx="2978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 accuracy curve, no overfitting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train/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gap → strong generalisation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Beats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CNN-based models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23×23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357C9D-7F1B-2690-2CAE-EC3F3BBA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070"/>
            <a:ext cx="4101767" cy="18374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C9B9DD-3ACF-BFB4-586D-B8066E93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67" y="492810"/>
            <a:ext cx="2150950" cy="18317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2A4F8A-029A-44C6-532F-3F59CA4C6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6" y="508679"/>
            <a:ext cx="2978614" cy="181587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ADA0C6-1EF8-81A4-3AF3-BB90253C8777}"/>
              </a:ext>
            </a:extLst>
          </p:cNvPr>
          <p:cNvSpPr txBox="1"/>
          <p:nvPr/>
        </p:nvSpPr>
        <p:spPr>
          <a:xfrm>
            <a:off x="0" y="4481893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 with small grayscale inputs, combining CNN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tokenisation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transformer attention leads to better learning.</a:t>
            </a: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proves that CCT is a strong, lightweight option for low-res vision tasks! ✅</a:t>
            </a:r>
            <a:endParaRPr lang="en-SG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A7EAF8-D692-703F-9F84-EA8646CC6129}"/>
              </a:ext>
            </a:extLst>
          </p:cNvPr>
          <p:cNvSpPr/>
          <p:nvPr/>
        </p:nvSpPr>
        <p:spPr>
          <a:xfrm>
            <a:off x="0" y="2329692"/>
            <a:ext cx="6059517" cy="9893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3BAFC5-A903-A6AB-CD9F-865808ED1637}"/>
              </a:ext>
            </a:extLst>
          </p:cNvPr>
          <p:cNvSpPr/>
          <p:nvPr/>
        </p:nvSpPr>
        <p:spPr>
          <a:xfrm>
            <a:off x="0" y="3324210"/>
            <a:ext cx="4335684" cy="10784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EAEEB0-CC71-F398-EB8B-5AAE76A712CB}"/>
              </a:ext>
            </a:extLst>
          </p:cNvPr>
          <p:cNvSpPr/>
          <p:nvPr/>
        </p:nvSpPr>
        <p:spPr>
          <a:xfrm>
            <a:off x="4335684" y="3324210"/>
            <a:ext cx="1734916" cy="10784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16F655-F406-6D11-E3A8-23CAF7A2746D}"/>
              </a:ext>
            </a:extLst>
          </p:cNvPr>
          <p:cNvSpPr/>
          <p:nvPr/>
        </p:nvSpPr>
        <p:spPr>
          <a:xfrm>
            <a:off x="6070600" y="2340423"/>
            <a:ext cx="2916730" cy="20622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10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D4243-A71A-57C4-FCCE-95700890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1" y="491065"/>
            <a:ext cx="4234919" cy="314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3B3C6-95BC-A536-7BBF-EFCD3AB3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81" y="2154525"/>
            <a:ext cx="4234917" cy="1477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172D-8DD1-F37A-0885-8FD1804C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681" y="491064"/>
            <a:ext cx="4234918" cy="15578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E9CB32-658E-6191-9A85-ACD402E07768}"/>
              </a:ext>
            </a:extLst>
          </p:cNvPr>
          <p:cNvSpPr txBox="1">
            <a:spLocks/>
          </p:cNvSpPr>
          <p:nvPr/>
        </p:nvSpPr>
        <p:spPr>
          <a:xfrm>
            <a:off x="356960" y="111122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Pre-Tuning Performance Overview – Model Selection (23×23 vs 101×101)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99A2-151A-02FA-C3CB-E85648FABD0D}"/>
              </a:ext>
            </a:extLst>
          </p:cNvPr>
          <p:cNvSpPr txBox="1"/>
          <p:nvPr/>
        </p:nvSpPr>
        <p:spPr>
          <a:xfrm>
            <a:off x="336493" y="3632201"/>
            <a:ext cx="42349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Top 2 Models (Selected for Tuning)</a:t>
            </a:r>
          </a:p>
          <a:p>
            <a:pPr>
              <a:buNone/>
            </a:pP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Resolution</a:t>
            </a:r>
            <a:endParaRPr lang="en-SG" sz="105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CNN-CCT Hybrid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Best overall accuracy (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82.14%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and F1-score (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82.18%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CNN-MixUp Balanced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Strong augmentation-based regularisation</a:t>
            </a:r>
          </a:p>
          <a:p>
            <a:pPr>
              <a:buNone/>
            </a:pPr>
            <a:r>
              <a:rPr lang="en-SG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Resolution</a:t>
            </a:r>
            <a:endParaRPr lang="en-SG" sz="105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CNN-MixUp Balanced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Highest across all metrics (</a:t>
            </a: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92.05%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CNN-Balanced Weighted</a:t>
            </a:r>
            <a:r>
              <a:rPr lang="en-SG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Reliable baseline with class weights!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09BB9-3C47-E45B-920B-FA15330143E0}"/>
              </a:ext>
            </a:extLst>
          </p:cNvPr>
          <p:cNvSpPr txBox="1"/>
          <p:nvPr/>
        </p:nvSpPr>
        <p:spPr>
          <a:xfrm>
            <a:off x="4488320" y="363220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 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Discarded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 CNNs (both resolutions)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Weighted/Unweighted 23×23 models (underperformed)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CNN_v2_101×101 (poor generalisation)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291FE-124F-CA74-6F9D-4A8AF3F379F8}"/>
              </a:ext>
            </a:extLst>
          </p:cNvPr>
          <p:cNvSpPr txBox="1"/>
          <p:nvPr/>
        </p:nvSpPr>
        <p:spPr>
          <a:xfrm>
            <a:off x="4571410" y="4326763"/>
            <a:ext cx="44889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Matters</a:t>
            </a: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selecting only the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2 models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 ensured that hyperparameter tuning is focused on the most promising candidates — improving efficiency and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maximising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gains!</a:t>
            </a:r>
          </a:p>
        </p:txBody>
      </p:sp>
    </p:spTree>
    <p:extLst>
      <p:ext uri="{BB962C8B-B14F-4D97-AF65-F5344CB8AC3E}">
        <p14:creationId xmlns:p14="http://schemas.microsoft.com/office/powerpoint/2010/main" val="148937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BAB4-729E-6C64-FF62-6FA6C959541F}"/>
              </a:ext>
            </a:extLst>
          </p:cNvPr>
          <p:cNvSpPr txBox="1">
            <a:spLocks/>
          </p:cNvSpPr>
          <p:nvPr/>
        </p:nvSpPr>
        <p:spPr>
          <a:xfrm>
            <a:off x="357550" y="90349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Hyperparameter Tuning: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CCT Hybrid (23×23) [RandomSearch]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EFFD9-7F9F-FD4B-C9A9-8B049A98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8" y="447922"/>
            <a:ext cx="3237178" cy="240499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B97167-5D15-8EFA-9EDC-AB5E20785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51024"/>
              </p:ext>
            </p:extLst>
          </p:nvPr>
        </p:nvGraphicFramePr>
        <p:xfrm>
          <a:off x="3666066" y="452102"/>
          <a:ext cx="5200770" cy="226365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39008">
                  <a:extLst>
                    <a:ext uri="{9D8B030D-6E8A-4147-A177-3AD203B41FA5}">
                      <a16:colId xmlns:a16="http://schemas.microsoft.com/office/drawing/2014/main" val="2623043074"/>
                    </a:ext>
                  </a:extLst>
                </a:gridCol>
                <a:gridCol w="1327550">
                  <a:extLst>
                    <a:ext uri="{9D8B030D-6E8A-4147-A177-3AD203B41FA5}">
                      <a16:colId xmlns:a16="http://schemas.microsoft.com/office/drawing/2014/main" val="1355337454"/>
                    </a:ext>
                  </a:extLst>
                </a:gridCol>
                <a:gridCol w="2834212">
                  <a:extLst>
                    <a:ext uri="{9D8B030D-6E8A-4147-A177-3AD203B41FA5}">
                      <a16:colId xmlns:a16="http://schemas.microsoft.com/office/drawing/2014/main" val="348939718"/>
                    </a:ext>
                  </a:extLst>
                </a:gridCol>
              </a:tblGrid>
              <a:tr h="118364">
                <a:tc>
                  <a:txBody>
                    <a:bodyPr/>
                    <a:lstStyle/>
                    <a:p>
                      <a:r>
                        <a:rPr lang="en-SG" sz="900" b="1" dirty="0"/>
                        <a:t>Hyperparameter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Range Tested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900" b="1" dirty="0"/>
                        <a:t>Purpose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248036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Conv1 Filters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SG" sz="900"/>
                        <a:t>32, 64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Sets number of filters in the 1st CNN layer → controls low-level feature extraction.</a:t>
                      </a:r>
                      <a:endParaRPr lang="en-US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532654471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Conv2 Filters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64, 128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Sets filters in the 2nd CNN layer → captures more abstract spatial features.</a:t>
                      </a:r>
                      <a:endParaRPr lang="en-US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1104379758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Key Dimension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SG" sz="900"/>
                        <a:t>32, 64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 how much detail the Transformer looks at when focusing on different parts of the image.</a:t>
                      </a:r>
                      <a:endParaRPr lang="en-US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718981410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Dense Units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64, 128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Number of neurons in classification head → affects decision complexity.</a:t>
                      </a:r>
                      <a:endParaRPr lang="en-US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2422352985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Dropout Rate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0.2 to 0.4 (step=0.1)</a:t>
                      </a:r>
                      <a:endParaRPr lang="en-US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Regularises the model → helps prevent overfitting by randomly disabling neurons.</a:t>
                      </a:r>
                      <a:endParaRPr lang="en-US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3747782575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r>
                        <a:rPr lang="en-SG" sz="900" b="1"/>
                        <a:t>Learning Rate</a:t>
                      </a:r>
                      <a:endParaRPr lang="en-SG" sz="9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0.001, 0.0001</a:t>
                      </a:r>
                      <a:endParaRPr lang="en-SG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 learning speed → smaller values allow fine-tuning without overshooting.</a:t>
                      </a:r>
                      <a:endParaRPr lang="en-US" sz="9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654" marR="68654" marT="34327" marB="34327" anchor="ctr"/>
                </a:tc>
                <a:extLst>
                  <a:ext uri="{0D108BD9-81ED-4DB2-BD59-A6C34878D82A}">
                    <a16:rowId xmlns:a16="http://schemas.microsoft.com/office/drawing/2014/main" val="15990122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5EF1DC-AA8B-D702-90C6-9A88D6D276AB}"/>
              </a:ext>
            </a:extLst>
          </p:cNvPr>
          <p:cNvSpPr/>
          <p:nvPr/>
        </p:nvSpPr>
        <p:spPr>
          <a:xfrm>
            <a:off x="2476499" y="958850"/>
            <a:ext cx="431800" cy="17145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158558-2389-D0EC-7F1C-1EC04E22D36A}"/>
              </a:ext>
            </a:extLst>
          </p:cNvPr>
          <p:cNvCxnSpPr>
            <a:stCxn id="8" idx="1"/>
          </p:cNvCxnSpPr>
          <p:nvPr/>
        </p:nvCxnSpPr>
        <p:spPr>
          <a:xfrm flipH="1">
            <a:off x="1911349" y="1044575"/>
            <a:ext cx="56515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58F5D-4804-91B8-2BEF-DBB74051E640}"/>
              </a:ext>
            </a:extLst>
          </p:cNvPr>
          <p:cNvSpPr/>
          <p:nvPr/>
        </p:nvSpPr>
        <p:spPr>
          <a:xfrm>
            <a:off x="546099" y="800100"/>
            <a:ext cx="136525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F7767-4000-1D72-8EF7-81DCF0EF7E59}"/>
              </a:ext>
            </a:extLst>
          </p:cNvPr>
          <p:cNvSpPr txBox="1"/>
          <p:nvPr/>
        </p:nvSpPr>
        <p:spPr>
          <a:xfrm>
            <a:off x="546099" y="800242"/>
            <a:ext cx="1365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u="sng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+4.77% </a:t>
            </a:r>
            <a:r>
              <a:rPr lang="en-US" sz="8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in test accuracy with tuning</a:t>
            </a:r>
          </a:p>
          <a:p>
            <a:pPr algn="ctr"/>
            <a:r>
              <a:rPr lang="en-US" sz="8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model is more stable, accurate, and fair!</a:t>
            </a:r>
            <a:endParaRPr lang="en-SG" sz="8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1F270FDB-F8A2-07CB-E99E-AC34ECECB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8128" y="639050"/>
            <a:ext cx="405526" cy="405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8AED6-16AD-7E56-03E4-EFE3F746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65" y="2852920"/>
            <a:ext cx="2980268" cy="1338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51843A-8F5F-EBC6-AB0C-259311A5C5AC}"/>
              </a:ext>
            </a:extLst>
          </p:cNvPr>
          <p:cNvSpPr txBox="1"/>
          <p:nvPr/>
        </p:nvSpPr>
        <p:spPr>
          <a:xfrm>
            <a:off x="233167" y="2957873"/>
            <a:ext cx="3432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Takeaways from Tuning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 improved from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82.14% → </a:t>
            </a:r>
            <a:r>
              <a:rPr lang="en-US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86.91%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tuning (+4.77%).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loss stayed stable, showing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generalisation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layers captured local features;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attention handled global context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Tuning proved that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CCT works well even on low-res grayscale data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96CC61-9C95-90E1-4463-FA0B42DF89CC}"/>
              </a:ext>
            </a:extLst>
          </p:cNvPr>
          <p:cNvSpPr txBox="1"/>
          <p:nvPr/>
        </p:nvSpPr>
        <p:spPr>
          <a:xfrm>
            <a:off x="4876800" y="4262086"/>
            <a:ext cx="602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Best Model Configuration (Found by Tuner)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Time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~3 hours on CPU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Accuracy (Tuner)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83.36%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Test Accuracy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86.91%</a:t>
            </a:r>
            <a:r>
              <a:rPr lang="en-SG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✅</a:t>
            </a:r>
          </a:p>
          <a:p>
            <a:endParaRPr lang="en-SG" sz="1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SG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D1355-476B-2CB6-B9F2-359BC4301D0F}"/>
              </a:ext>
            </a:extLst>
          </p:cNvPr>
          <p:cNvSpPr txBox="1"/>
          <p:nvPr/>
        </p:nvSpPr>
        <p:spPr>
          <a:xfrm>
            <a:off x="3666064" y="4214344"/>
            <a:ext cx="46312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Best Hyperparameters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Conv1 Filters: 32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Conv2 Filters: 128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Dimension: 32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 Units: 128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Dropout: 0.2</a:t>
            </a:r>
          </a:p>
          <a:p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Rate: 0.001</a:t>
            </a:r>
            <a:endParaRPr lang="en-SG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52B3326-38E8-F350-921A-0FCB4C8CE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333" y="2852920"/>
            <a:ext cx="2396067" cy="13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9680-9CCB-17FD-1F66-1FA932673A37}"/>
              </a:ext>
            </a:extLst>
          </p:cNvPr>
          <p:cNvSpPr txBox="1">
            <a:spLocks/>
          </p:cNvSpPr>
          <p:nvPr/>
        </p:nvSpPr>
        <p:spPr>
          <a:xfrm>
            <a:off x="357550" y="6494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8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 Improvement: Manual CNN Architecture Grid Search (23x23)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AC3B-6355-F981-83F0-BB6DBD9950FE}"/>
              </a:ext>
            </a:extLst>
          </p:cNvPr>
          <p:cNvSpPr txBox="1"/>
          <p:nvPr/>
        </p:nvSpPr>
        <p:spPr>
          <a:xfrm>
            <a:off x="323682" y="436015"/>
            <a:ext cx="2495717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 of the Grid Search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discover the most effective CNN structure for classifying 23×23 grayscale vegetable images — by systematically testing different depths.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3B2A2-0E65-E71A-F8AF-74D76D89E6AF}"/>
              </a:ext>
            </a:extLst>
          </p:cNvPr>
          <p:cNvSpPr txBox="1"/>
          <p:nvPr/>
        </p:nvSpPr>
        <p:spPr>
          <a:xfrm>
            <a:off x="357550" y="1377713"/>
            <a:ext cx="24957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 Layers Tested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2, 3,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 Layers Tested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1, 2,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Combinations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9 model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05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ReduceLROnPlateau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used to prevent overfitting and speed up convergence.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F9049-DB4C-FC8D-3232-3E0ECCD360E5}"/>
              </a:ext>
            </a:extLst>
          </p:cNvPr>
          <p:cNvSpPr txBox="1"/>
          <p:nvPr/>
        </p:nvSpPr>
        <p:spPr>
          <a:xfrm>
            <a:off x="357550" y="2894916"/>
            <a:ext cx="242798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Architecture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Convolutional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Dense Layers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🟩 Final Test Accuracy: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82.82%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📉 Final Test Loss: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0.6461</a:t>
            </a:r>
          </a:p>
          <a:p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model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generalised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better than deeper or shallower configurations and achieved a high macro F1-score (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82.74%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on unseen test data!</a:t>
            </a:r>
            <a:endParaRPr lang="en-SG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2E458-4E23-07BA-4F8B-7E2A2B209426}"/>
              </a:ext>
            </a:extLst>
          </p:cNvPr>
          <p:cNvSpPr txBox="1"/>
          <p:nvPr/>
        </p:nvSpPr>
        <p:spPr>
          <a:xfrm>
            <a:off x="2853267" y="407034"/>
            <a:ext cx="60536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stabilised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around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Epoch 31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where validation accuracy peaked at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83.73%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rate reduced twice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during training → boosted late-stage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captured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shallow and mid-level spatial features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effectively, without overfitting.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4ADD79-E2AD-BBF8-8A88-5BE3F879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66" y="1250492"/>
            <a:ext cx="3107268" cy="1183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C0CA4-2CAF-848D-00C6-661352C6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66" y="2540652"/>
            <a:ext cx="6053667" cy="24605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CB32FF-9AFE-7F01-7EAC-A8C62DE13914}"/>
              </a:ext>
            </a:extLst>
          </p:cNvPr>
          <p:cNvSpPr txBox="1"/>
          <p:nvPr/>
        </p:nvSpPr>
        <p:spPr>
          <a:xfrm>
            <a:off x="5960534" y="1214051"/>
            <a:ext cx="3012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moderately deep CNN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 Conv, 2 Dense)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this small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tuning of layers alone (no augmentation) delivered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competitive results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grid search proved that architectural depth needs to match the dataset complexity — </a:t>
            </a: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too shallow, not too deep!</a:t>
            </a:r>
          </a:p>
        </p:txBody>
      </p:sp>
    </p:spTree>
    <p:extLst>
      <p:ext uri="{BB962C8B-B14F-4D97-AF65-F5344CB8AC3E}">
        <p14:creationId xmlns:p14="http://schemas.microsoft.com/office/powerpoint/2010/main" val="256585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9FE6697-9BC9-EAE6-AA49-8C13CABE80B4}"/>
              </a:ext>
            </a:extLst>
          </p:cNvPr>
          <p:cNvSpPr/>
          <p:nvPr/>
        </p:nvSpPr>
        <p:spPr>
          <a:xfrm>
            <a:off x="4088445" y="3968402"/>
            <a:ext cx="4881973" cy="111014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9A6C79-40C2-2C70-811D-17B8355A0132}"/>
              </a:ext>
            </a:extLst>
          </p:cNvPr>
          <p:cNvSpPr/>
          <p:nvPr/>
        </p:nvSpPr>
        <p:spPr>
          <a:xfrm>
            <a:off x="4088445" y="2336079"/>
            <a:ext cx="4881974" cy="162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5C992-DBA6-3755-8025-38EC34C7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32" y="413468"/>
            <a:ext cx="6365551" cy="190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C8196-7DC6-F3EA-1586-D3F26C87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6" y="429797"/>
            <a:ext cx="2365972" cy="1583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07E02C-73D6-AC2E-4F71-9EA7CA121B97}"/>
              </a:ext>
            </a:extLst>
          </p:cNvPr>
          <p:cNvSpPr txBox="1">
            <a:spLocks/>
          </p:cNvSpPr>
          <p:nvPr/>
        </p:nvSpPr>
        <p:spPr>
          <a:xfrm>
            <a:off x="357550" y="6494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Hyperparameter Tuning: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MixUp CNN (23×23)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C6C1A-2761-91D7-9850-01AAA3E0C21F}"/>
              </a:ext>
            </a:extLst>
          </p:cNvPr>
          <p:cNvSpPr txBox="1"/>
          <p:nvPr/>
        </p:nvSpPr>
        <p:spPr>
          <a:xfrm>
            <a:off x="173581" y="2562479"/>
            <a:ext cx="4028183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model performance, I explored two tuning approaches:</a:t>
            </a:r>
          </a:p>
          <a:p>
            <a:endParaRPr lang="en-US" sz="105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1.Manual Parameter Grid Search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Manually adjusted architecture components such as activation functions, dropout, dense units, third Conv layer, and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optimisers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Allowed for controlled experimentation across regularisation and model depth.</a:t>
            </a:r>
          </a:p>
          <a:p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2.Automated Tuning via </a:t>
            </a:r>
            <a:r>
              <a:rPr lang="en-US" sz="105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05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RandomSearch</a:t>
            </a:r>
            <a:r>
              <a:rPr lang="en-US" sz="10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Systematically searched over key hyperparameters like convolutional filters, dense layer size, dropout rate, and learning rate.</a:t>
            </a:r>
          </a:p>
          <a:p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the best overall configuration with a </a:t>
            </a:r>
            <a:r>
              <a:rPr lang="en-US" sz="105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+4.72% test accuracy improvement.</a:t>
            </a:r>
            <a:endParaRPr lang="en-SG" sz="1050" b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57452-A0D1-2FA3-FE22-3F7A2E66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3" y="2023050"/>
            <a:ext cx="2333315" cy="548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4A1623-6DC5-95F2-C915-D5C6982C5CBC}"/>
              </a:ext>
            </a:extLst>
          </p:cNvPr>
          <p:cNvSpPr txBox="1"/>
          <p:nvPr/>
        </p:nvSpPr>
        <p:spPr>
          <a:xfrm>
            <a:off x="4088445" y="2313505"/>
            <a:ext cx="539127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Grid Search (Architecture + Optimiser)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manually defined a parameter grid to test different: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 functions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ReLU,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LeakyReLU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ELU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 sizes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64, 128, 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 rates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0.3, 0.5, None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 blocks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 or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Optimisers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Adam and RMSprop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models were trained on MixUp-augmented data using </a:t>
            </a:r>
            <a:r>
              <a:rPr lang="en-SG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SG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ReduceLROnPlateau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SG" sz="9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Manual Result</a:t>
            </a:r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</a:t>
            </a:r>
            <a:r>
              <a:rPr lang="en-SG" sz="9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79.73%</a:t>
            </a:r>
            <a:b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(Only +1.5% improvement over pre-tuned model)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723F7E-904D-683E-58F3-E3B7B02E60BB}"/>
              </a:ext>
            </a:extLst>
          </p:cNvPr>
          <p:cNvSpPr txBox="1"/>
          <p:nvPr/>
        </p:nvSpPr>
        <p:spPr>
          <a:xfrm flipH="1">
            <a:off x="4088445" y="3978316"/>
            <a:ext cx="260042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Tuning – </a:t>
            </a:r>
            <a:r>
              <a:rPr lang="en-SG" sz="9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(RandomSearch)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tuned 3-block CNNs using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explore key hyperparameters:</a:t>
            </a:r>
            <a:b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 Filters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 Units (64–256)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 Rate (0.2–0.5)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SG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Rate (1e-2, 1e-3, 1e-4)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A2B3C-7666-FD34-CFEF-65885977CE6B}"/>
              </a:ext>
            </a:extLst>
          </p:cNvPr>
          <p:cNvSpPr txBox="1"/>
          <p:nvPr/>
        </p:nvSpPr>
        <p:spPr>
          <a:xfrm>
            <a:off x="4061640" y="4750188"/>
            <a:ext cx="47516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Test Accuracy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1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82.95%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 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Macro F1-Score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82.92%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Graphic 27" descr="Badge Tick with solid fill">
            <a:extLst>
              <a:ext uri="{FF2B5EF4-FFF2-40B4-BE49-F238E27FC236}">
                <a16:creationId xmlns:a16="http://schemas.microsoft.com/office/drawing/2014/main" id="{282178FF-BF74-87FF-5723-54E49E036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2817" y="4579982"/>
            <a:ext cx="498569" cy="4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1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0F04829-581D-C993-1390-EAB59F1EC466}"/>
              </a:ext>
            </a:extLst>
          </p:cNvPr>
          <p:cNvSpPr/>
          <p:nvPr/>
        </p:nvSpPr>
        <p:spPr>
          <a:xfrm>
            <a:off x="6798809" y="366309"/>
            <a:ext cx="2247220" cy="2413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3974-2CCC-EB64-12A9-131AA5500D8D}"/>
              </a:ext>
            </a:extLst>
          </p:cNvPr>
          <p:cNvSpPr txBox="1">
            <a:spLocks/>
          </p:cNvSpPr>
          <p:nvPr/>
        </p:nvSpPr>
        <p:spPr>
          <a:xfrm>
            <a:off x="357550" y="6494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Hyperparameter Tuning: </a:t>
            </a: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MixUp CNN (101x101)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3DEB1-AE90-F8AB-5D90-98CBEAD9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3052201"/>
            <a:ext cx="2530929" cy="189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D4A7F-BFCF-1C90-DD7B-979FB44E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59" y="3052200"/>
            <a:ext cx="2120227" cy="187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E2E56-CEC8-06C2-80C9-17D6024F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1" y="417705"/>
            <a:ext cx="2722467" cy="240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B8302-0241-5F15-DD18-B388F3C47C83}"/>
              </a:ext>
            </a:extLst>
          </p:cNvPr>
          <p:cNvSpPr txBox="1"/>
          <p:nvPr/>
        </p:nvSpPr>
        <p:spPr>
          <a:xfrm>
            <a:off x="3159577" y="417705"/>
            <a:ext cx="370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reviewing all baseline models, I selected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CNN-MixUp_101x101_Balanced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the strongest candidate for hyperparameter tuning due to its excellent generalisation. My goal was to further push its performance beyond </a:t>
            </a: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92% 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while maintaining robustness.</a:t>
            </a:r>
            <a:endParaRPr lang="en-SG" sz="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BC3D5-8487-6D36-A862-37556B522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1" y="3069184"/>
            <a:ext cx="4127130" cy="189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F1B7-744E-000B-F280-1252FE8AAEB1}"/>
              </a:ext>
            </a:extLst>
          </p:cNvPr>
          <p:cNvSpPr txBox="1"/>
          <p:nvPr/>
        </p:nvSpPr>
        <p:spPr>
          <a:xfrm>
            <a:off x="3159577" y="1064036"/>
            <a:ext cx="37065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Tuning Strategy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applied a blend of automated search (via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and manual refinements, exploring: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Architecture: Conv filter counts, 3rd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ConvBlock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inclusion, and GlobalAveragePooling2D vs Flatten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 Functions: ReLU vs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LeakyReLU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Regularisation: Dropout rates (0.2–0.4),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ReduceLROnPlateau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Optimiser Settings: Learning rates (1e-3, 5e-4, 7.89e-4)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Augmentation: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 ∈ {0.2, 0.3}, 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sizes ∈ {16, 32, 64}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trial used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mixup_data_generator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and was evaluated via </a:t>
            </a:r>
            <a:r>
              <a:rPr lang="en-SG" sz="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val_accuracy</a:t>
            </a: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Final metrics were recorded and compared across all settings.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C6B1E5-48C2-23C8-2C1C-F359A20995D9}"/>
              </a:ext>
            </a:extLst>
          </p:cNvPr>
          <p:cNvSpPr/>
          <p:nvPr/>
        </p:nvSpPr>
        <p:spPr>
          <a:xfrm>
            <a:off x="8308975" y="3349625"/>
            <a:ext cx="266700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F36514-4470-AC4D-B806-621EEFE830A3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665720" y="3451225"/>
            <a:ext cx="64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30EDC4-39D6-E756-0A3F-3C1B3F3E9288}"/>
              </a:ext>
            </a:extLst>
          </p:cNvPr>
          <p:cNvSpPr/>
          <p:nvPr/>
        </p:nvSpPr>
        <p:spPr>
          <a:xfrm>
            <a:off x="6866164" y="3268750"/>
            <a:ext cx="799556" cy="429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71963A-1DAB-EB5A-F8A9-AB8649DE01AB}"/>
              </a:ext>
            </a:extLst>
          </p:cNvPr>
          <p:cNvSpPr txBox="1"/>
          <p:nvPr/>
        </p:nvSpPr>
        <p:spPr>
          <a:xfrm>
            <a:off x="6798809" y="3262184"/>
            <a:ext cx="883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+5.5% Accuracy Gain after tuning.</a:t>
            </a:r>
            <a:endParaRPr lang="en-SG" sz="8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ED8177-624E-4CE6-ED98-F7E1A566C749}"/>
              </a:ext>
            </a:extLst>
          </p:cNvPr>
          <p:cNvSpPr txBox="1"/>
          <p:nvPr/>
        </p:nvSpPr>
        <p:spPr>
          <a:xfrm>
            <a:off x="6782481" y="366309"/>
            <a:ext cx="224722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– Tuned </a:t>
            </a:r>
            <a:r>
              <a:rPr lang="en-US" sz="9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CNN (101×101)</a:t>
            </a:r>
            <a:b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final tuned model achieved strong generalisation with a validation accuracy of ~98% and stable training behaviour, thanks to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ReduceLROnPlateau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EarlyStopping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analysis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showed &gt;195 correct predictions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9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classes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with minimal confusion between similar vegetables like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Brinjal–Tomato 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Radish–Carrot. </a:t>
            </a:r>
          </a:p>
          <a:p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Grad-CAM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confirmed that the </a:t>
            </a:r>
            <a:r>
              <a:rPr lang="en-US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focused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key object features rather than background noise, proving that hyperparameter tuning,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regularisation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architectural enhancements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to a </a:t>
            </a:r>
            <a:r>
              <a:rPr lang="en-US" sz="9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robust and interpretable classifier.</a:t>
            </a:r>
            <a:endParaRPr lang="en-SG" sz="9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54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9A8D-1531-1178-59B4-8FE336A3C5E0}"/>
              </a:ext>
            </a:extLst>
          </p:cNvPr>
          <p:cNvSpPr txBox="1">
            <a:spLocks/>
          </p:cNvSpPr>
          <p:nvPr/>
        </p:nvSpPr>
        <p:spPr>
          <a:xfrm>
            <a:off x="414700" y="176857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SG" sz="1800" b="1" dirty="0">
                <a:latin typeface="Alexandria Medium" panose="020B0604020202020204" charset="-78"/>
                <a:cs typeface="Alexandria Medium" panose="020B0604020202020204" charset="-78"/>
              </a:rPr>
              <a:t>Loading &amp; Preprocessing – Grayscale &amp; Resizing</a:t>
            </a:r>
            <a:endParaRPr lang="en-SG" sz="18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D5947-6554-8740-7407-9129D968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00" y="604157"/>
            <a:ext cx="2438247" cy="4188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452C4-A512-14B0-EC0F-150E504E15D0}"/>
              </a:ext>
            </a:extLst>
          </p:cNvPr>
          <p:cNvSpPr txBox="1"/>
          <p:nvPr/>
        </p:nvSpPr>
        <p:spPr>
          <a:xfrm>
            <a:off x="2988128" y="604157"/>
            <a:ext cx="58554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kick off, I started by converting all original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224×224 RGB images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resizing them to two resolutions: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faster, lightweight models.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richer feature extraction.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step prepares two parallel input pipelines for fair comparison between low and high-resolution performance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3FD76-3804-9F2B-0D54-6AA161FE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28" y="3151269"/>
            <a:ext cx="3378374" cy="164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86173-1428-7D69-3090-0F126F3B3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32" y="2223063"/>
            <a:ext cx="2310063" cy="256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8D8A3-0323-9ED4-4EEA-434996263C86}"/>
              </a:ext>
            </a:extLst>
          </p:cNvPr>
          <p:cNvSpPr txBox="1"/>
          <p:nvPr/>
        </p:nvSpPr>
        <p:spPr>
          <a:xfrm>
            <a:off x="2930622" y="292043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Book Antiqua" panose="02040602050305030304" pitchFamily="18" charset="0"/>
              </a:rPr>
              <a:t>Splitting 101×101 Data into X and y</a:t>
            </a:r>
            <a:endParaRPr lang="en-SG" sz="1100" b="1" u="sng" dirty="0"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1262C2-84DD-93DD-DC23-97983C8E38E6}"/>
              </a:ext>
            </a:extLst>
          </p:cNvPr>
          <p:cNvSpPr txBox="1"/>
          <p:nvPr/>
        </p:nvSpPr>
        <p:spPr>
          <a:xfrm>
            <a:off x="6557599" y="1992231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u="sng" dirty="0">
                <a:latin typeface="Book Antiqua" panose="02040602050305030304" pitchFamily="18" charset="0"/>
              </a:rPr>
              <a:t>Splitting 23x23 Data into X and y</a:t>
            </a:r>
            <a:endParaRPr lang="en-SG" sz="900" b="1" u="sng" dirty="0">
              <a:latin typeface="Book Antiqua" panose="020406020503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9D9E56-E59B-B3CF-9533-B0D4E1465F65}"/>
              </a:ext>
            </a:extLst>
          </p:cNvPr>
          <p:cNvSpPr txBox="1"/>
          <p:nvPr/>
        </p:nvSpPr>
        <p:spPr>
          <a:xfrm>
            <a:off x="2930622" y="2180061"/>
            <a:ext cx="55481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loading the full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datasets,</a:t>
            </a: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extracted one batch from each set to split the data into: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the grayscale image tensors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the corresponding class labels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A90561-AB07-8E26-CFEC-58E0DFC5B863}"/>
              </a:ext>
            </a:extLst>
          </p:cNvPr>
          <p:cNvSpPr/>
          <p:nvPr/>
        </p:nvSpPr>
        <p:spPr>
          <a:xfrm>
            <a:off x="3711575" y="4425950"/>
            <a:ext cx="1273175" cy="3270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065623-E6CD-C6F2-245D-2077F9BFAD6F}"/>
              </a:ext>
            </a:extLst>
          </p:cNvPr>
          <p:cNvCxnSpPr>
            <a:cxnSpLocks/>
            <a:stCxn id="20" idx="3"/>
            <a:endCxn id="26" idx="2"/>
          </p:cNvCxnSpPr>
          <p:nvPr/>
        </p:nvCxnSpPr>
        <p:spPr>
          <a:xfrm flipV="1">
            <a:off x="4984750" y="3817108"/>
            <a:ext cx="769870" cy="77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11D3D6-25A9-4928-5E7A-EC77DED25899}"/>
              </a:ext>
            </a:extLst>
          </p:cNvPr>
          <p:cNvSpPr/>
          <p:nvPr/>
        </p:nvSpPr>
        <p:spPr>
          <a:xfrm>
            <a:off x="5105400" y="3182047"/>
            <a:ext cx="1261102" cy="6588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85913-D5D9-E188-2CC8-B3CB67EE9310}"/>
              </a:ext>
            </a:extLst>
          </p:cNvPr>
          <p:cNvSpPr txBox="1"/>
          <p:nvPr/>
        </p:nvSpPr>
        <p:spPr>
          <a:xfrm>
            <a:off x="5085231" y="3170777"/>
            <a:ext cx="1338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confirms: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Grayscale format: 1 channel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 number of samples per split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is now cleanly separated into inputs (X) and targets (y)</a:t>
            </a:r>
            <a:endParaRPr lang="en-SG" sz="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5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9077-ECE6-CB54-C10A-561B413863E5}"/>
              </a:ext>
            </a:extLst>
          </p:cNvPr>
          <p:cNvSpPr txBox="1">
            <a:spLocks/>
          </p:cNvSpPr>
          <p:nvPr/>
        </p:nvSpPr>
        <p:spPr>
          <a:xfrm>
            <a:off x="357550" y="113934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8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Hyperparameter Tuning: </a:t>
            </a:r>
            <a:r>
              <a:rPr lang="en-SG" sz="1800" b="1" dirty="0">
                <a:latin typeface="Alexandria Medium" panose="020B0604020202020204" charset="-78"/>
                <a:cs typeface="Alexandria Medium" panose="020B0604020202020204" charset="-78"/>
              </a:rPr>
              <a:t>Balanced + Weighted CNN (101×101)</a:t>
            </a:r>
            <a:endParaRPr lang="en-US" sz="18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02F98-06CF-D34E-A200-0CA82137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0" y="2655999"/>
            <a:ext cx="3389857" cy="2216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EEDC6-6D0E-E5FE-6954-2F263EC6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0" y="502964"/>
            <a:ext cx="3389856" cy="2068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F51D3-5743-7FCA-39F8-1CDFB2E5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735" y="2655999"/>
            <a:ext cx="4919715" cy="22169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E19310-116C-8B0E-4F8A-F7668D8964DB}"/>
              </a:ext>
            </a:extLst>
          </p:cNvPr>
          <p:cNvSpPr txBox="1"/>
          <p:nvPr/>
        </p:nvSpPr>
        <p:spPr>
          <a:xfrm>
            <a:off x="3980928" y="502964"/>
            <a:ext cx="4805522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Improved: Test Accuracy increased from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88.59%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91.95% (+3.36%)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 Gains: Macro Precision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(+2.90%)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Recall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(+3.36%)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F1-Score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(+3.35%)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Tuning: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32–64–192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128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0.4 / 0.3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LR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0.001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Trends: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stabilised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~92%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closely matched test accuracy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loss fluctuated (due to class weights), but generalisation remained strong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Matrix: Robust per-class performance with minimal confusion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Conclusion: Tuning significantly enhanced class balance, accuracy, and robustness!</a:t>
            </a:r>
          </a:p>
        </p:txBody>
      </p:sp>
    </p:spTree>
    <p:extLst>
      <p:ext uri="{BB962C8B-B14F-4D97-AF65-F5344CB8AC3E}">
        <p14:creationId xmlns:p14="http://schemas.microsoft.com/office/powerpoint/2010/main" val="2664467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4D8F8-AD3E-EB15-D43C-050CC368F4C3}"/>
              </a:ext>
            </a:extLst>
          </p:cNvPr>
          <p:cNvSpPr txBox="1"/>
          <p:nvPr/>
        </p:nvSpPr>
        <p:spPr>
          <a:xfrm>
            <a:off x="89808" y="105600"/>
            <a:ext cx="3193914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Dataset</a:t>
            </a:r>
          </a:p>
          <a:p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Model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Tuned </a:t>
            </a:r>
            <a:r>
              <a:rPr lang="en-SG" sz="95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CNN-CCT Hybrid</a:t>
            </a:r>
            <a:b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86.91%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F1-Score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86.99%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Contenders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Tuned CNN-</a:t>
            </a:r>
            <a:r>
              <a:rPr lang="en-SG" sz="9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82.95%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CNN-Best Config (Grid Search): 82.82%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CCT’s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combination of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tokenisation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 attention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to </a:t>
            </a: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superior generalisation.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showed balanced class-wise performance with </a:t>
            </a: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minimal misclassifications.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Particularly strong on difficult classes like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Pumpkin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Radish &amp; Carrot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None/>
            </a:pP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Dataset</a:t>
            </a:r>
          </a:p>
          <a:p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Model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Tuned </a:t>
            </a:r>
            <a:r>
              <a:rPr lang="en-SG" sz="95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</a:t>
            </a:r>
            <a:r>
              <a:rPr lang="en-SG" sz="950" b="1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b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97.55%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F1-Score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97.55%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Best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Tuned CNN-Balanced + Weighted: 91.95%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regularisation + hyperparameter tuning produced outstanding generalisation.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revealed near-perfect class predictions with minimal overlap.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classes achieved </a:t>
            </a: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195–198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correct predictions out of </a:t>
            </a: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with almost zero noise.</a:t>
            </a:r>
          </a:p>
          <a:p>
            <a:pPr>
              <a:buNone/>
            </a:pPr>
            <a:r>
              <a:rPr lang="en-SG" sz="9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Conclusion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Overall Model (23×23)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Tuned CNN-CCT Hybrid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Overall Model (101×101)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SG" sz="95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Tuned CNN-</a:t>
            </a:r>
            <a:r>
              <a:rPr lang="en-SG" sz="95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endParaRPr lang="en-SG" sz="95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models demonstrated strong generalisation, handled class imbalance effectively, and are </a:t>
            </a:r>
            <a:r>
              <a:rPr lang="en-SG" sz="9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 candidates for deployment</a:t>
            </a:r>
            <a:r>
              <a:rPr lang="en-SG" sz="9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F945F-88CF-059D-63B5-ADEF5E79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93" y="449036"/>
            <a:ext cx="5502729" cy="2087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B89FA-864A-F0E8-139F-67A2F7A8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193" y="2606558"/>
            <a:ext cx="5502729" cy="2471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582C1C-71C9-81E7-9BA0-D4D12FCB7FB4}"/>
              </a:ext>
            </a:extLst>
          </p:cNvPr>
          <p:cNvSpPr txBox="1">
            <a:spLocks/>
          </p:cNvSpPr>
          <p:nvPr/>
        </p:nvSpPr>
        <p:spPr>
          <a:xfrm>
            <a:off x="357550" y="6494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SG" sz="16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Final Model Evaluation</a:t>
            </a:r>
            <a:endParaRPr lang="en-US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341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50F3F2F-284D-68A6-6F62-750DEF240B38}"/>
              </a:ext>
            </a:extLst>
          </p:cNvPr>
          <p:cNvSpPr/>
          <p:nvPr/>
        </p:nvSpPr>
        <p:spPr>
          <a:xfrm>
            <a:off x="7279011" y="474133"/>
            <a:ext cx="1729524" cy="45542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00FAA5-FAF0-AA27-7E18-817B5FE452F6}"/>
              </a:ext>
            </a:extLst>
          </p:cNvPr>
          <p:cNvSpPr/>
          <p:nvPr/>
        </p:nvSpPr>
        <p:spPr>
          <a:xfrm>
            <a:off x="127294" y="536801"/>
            <a:ext cx="2025680" cy="4491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CD44B-5242-BD2B-6EC6-F86FD499CC1A}"/>
              </a:ext>
            </a:extLst>
          </p:cNvPr>
          <p:cNvSpPr txBox="1">
            <a:spLocks/>
          </p:cNvSpPr>
          <p:nvPr/>
        </p:nvSpPr>
        <p:spPr>
          <a:xfrm>
            <a:off x="357550" y="6494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SG" sz="1800" b="1" dirty="0">
                <a:latin typeface="Alexandria Medium" panose="020B0604020202020204" charset="-78"/>
                <a:ea typeface="Calibri" panose="020F0502020204030204" pitchFamily="34" charset="0"/>
                <a:cs typeface="Alexandria Medium" panose="020B0604020202020204" charset="-78"/>
              </a:rPr>
              <a:t>Model Deployment (Real-World Testing)</a:t>
            </a:r>
            <a:endParaRPr lang="en-US" sz="18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F660A-0C42-FD35-604E-F266D584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38" y="536802"/>
            <a:ext cx="2571939" cy="1243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9051D-82A9-828B-535B-45D53C41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037" y="3247547"/>
            <a:ext cx="2571940" cy="1780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060F03-1C31-50C6-24CE-637EB783B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195" y="474133"/>
            <a:ext cx="2172855" cy="161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99978-3CF6-ADDA-7870-F7BDC1914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197" y="1926819"/>
            <a:ext cx="2172854" cy="1910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6BC7A8-B7F3-11A6-DD1C-3D9137687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196" y="3786188"/>
            <a:ext cx="2172854" cy="1242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4166B-5E10-AF1C-F336-4869CCC9E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037" y="1779899"/>
            <a:ext cx="2571940" cy="13646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E0FF37-6283-F864-B068-FA1AAF1EF478}"/>
              </a:ext>
            </a:extLst>
          </p:cNvPr>
          <p:cNvSpPr txBox="1"/>
          <p:nvPr/>
        </p:nvSpPr>
        <p:spPr>
          <a:xfrm>
            <a:off x="7279011" y="474133"/>
            <a:ext cx="172952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– Tuned </a:t>
            </a:r>
            <a:r>
              <a:rPr lang="en-US" sz="1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CNN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Images: Google-sourced, real-world diversity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→ Grayscale converted and resized to 101×101</a:t>
            </a:r>
          </a:p>
          <a:p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Performance: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Accurate, confident predictions across most classes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Bean: 100%, Cauliflower: 99.66%, Tomato:94.02%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Minor issue: Carrot misclassified as Tomato (91.54%)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Insight: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realized that carrots in the training set lack leafy tops — causing the model to confuse root textures with tomato or radish!</a:t>
            </a:r>
          </a:p>
          <a:p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Verdict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✅ Excellent generalisation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✅ Resilient to noise and variation</a:t>
            </a:r>
          </a:p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✅ Best candidate for deployment</a:t>
            </a:r>
            <a:endParaRPr lang="en-SG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D0BA7-1310-307B-1AE2-D8B5D735C3CE}"/>
              </a:ext>
            </a:extLst>
          </p:cNvPr>
          <p:cNvSpPr txBox="1"/>
          <p:nvPr/>
        </p:nvSpPr>
        <p:spPr>
          <a:xfrm>
            <a:off x="127294" y="554379"/>
            <a:ext cx="204864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– Tuned CCT Hybrid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Images: Same Google set, resized to 23×23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predictions despite low resolution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Bean: 99.87%, Tomato: 99.94%, Cauliflower: 71.55%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few misclassifications: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 → Tomato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Cucumber → Capsicum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errors likely arose due to limited visual cues in the 23×23 grayscale format.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Carrots were particularly affected — the absence of leafy tops in training images reduced visual distinctiveness, leading to confusion with similar root vegetables.</a:t>
            </a:r>
          </a:p>
          <a:p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9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Verdict: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Compact yet effective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Transformer attention mitigated low-res limitations</a:t>
            </a:r>
          </a:p>
          <a:p>
            <a:r>
              <a:rPr lang="en-SG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Minor class ambiguity under extreme resolution    constraints</a:t>
            </a:r>
          </a:p>
        </p:txBody>
      </p:sp>
      <p:pic>
        <p:nvPicPr>
          <p:cNvPr id="32" name="Picture 31" descr="A colorful circle shaped letters&#10;&#10;AI-generated content may be incorrect.">
            <a:extLst>
              <a:ext uri="{FF2B5EF4-FFF2-40B4-BE49-F238E27FC236}">
                <a16:creationId xmlns:a16="http://schemas.microsoft.com/office/drawing/2014/main" id="{7A1B332A-87E4-6C23-CA3A-5196B6F3DF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6050" y="64948"/>
            <a:ext cx="1078133" cy="3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1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A98E-45F3-38DA-4044-1C0A3ED7A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Thank You </a:t>
            </a:r>
            <a:r>
              <a:rPr lang="en-SG" dirty="0">
                <a:sym typeface="Wingdings" panose="05000000000000000000" pitchFamily="2" charset="2"/>
              </a:rPr>
              <a:t></a:t>
            </a:r>
            <a:endParaRPr lang="en-SG" dirty="0"/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0CD374AB-4BAD-77F9-94FA-F5AC8851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</p:spPr>
        <p:txBody>
          <a:bodyPr/>
          <a:lstStyle/>
          <a:p>
            <a:r>
              <a:rPr lang="en-SG" sz="1200" dirty="0"/>
              <a:t>DELE CA1 – Part A By Balamurugan Siddhartha</a:t>
            </a:r>
          </a:p>
        </p:txBody>
      </p:sp>
    </p:spTree>
    <p:extLst>
      <p:ext uri="{BB962C8B-B14F-4D97-AF65-F5344CB8AC3E}">
        <p14:creationId xmlns:p14="http://schemas.microsoft.com/office/powerpoint/2010/main" val="2098855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DE13427-E261-A32C-2278-3BA0B18DE69E}"/>
              </a:ext>
            </a:extLst>
          </p:cNvPr>
          <p:cNvSpPr/>
          <p:nvPr/>
        </p:nvSpPr>
        <p:spPr>
          <a:xfrm>
            <a:off x="330200" y="482598"/>
            <a:ext cx="8686800" cy="1473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91E8-777E-F705-107E-8F98DDBA5CAF}"/>
              </a:ext>
            </a:extLst>
          </p:cNvPr>
          <p:cNvSpPr txBox="1">
            <a:spLocks/>
          </p:cNvSpPr>
          <p:nvPr/>
        </p:nvSpPr>
        <p:spPr>
          <a:xfrm>
            <a:off x="414700" y="100655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SG" sz="1600" b="1" dirty="0">
                <a:latin typeface="Alexandria Medium" panose="020B0604020202020204" charset="-78"/>
                <a:cs typeface="Alexandria Medium" panose="020B0604020202020204" charset="-78"/>
              </a:rPr>
              <a:t>Preprocessing: Standardisation &amp; Class Label Verification</a:t>
            </a:r>
            <a:endParaRPr lang="en-SG" sz="1600" b="1" dirty="0">
              <a:latin typeface="Alexandria Medium" panose="020B0604020202020204" charset="-78"/>
              <a:ea typeface="Calibri" panose="020F0502020204030204" pitchFamily="34" charset="0"/>
              <a:cs typeface="Alexandria Medium" panose="020B060402020202020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6183D-0ED8-A39B-8FB6-26A9809D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9" y="683222"/>
            <a:ext cx="1746823" cy="1061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BE38D-14CE-48F3-6D97-88B17E0C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84" y="683221"/>
            <a:ext cx="1332412" cy="10618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D34F-468C-E215-A580-7F3539CD281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322132" y="1214136"/>
            <a:ext cx="6338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A4C94-2BE4-B6D4-8CEA-A2AB280A62E2}"/>
              </a:ext>
            </a:extLst>
          </p:cNvPr>
          <p:cNvSpPr txBox="1"/>
          <p:nvPr/>
        </p:nvSpPr>
        <p:spPr>
          <a:xfrm>
            <a:off x="4535870" y="683221"/>
            <a:ext cx="4572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standardised the pixel values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images.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Originally, each pixel had a value between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and 255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values represent brightness in grayscale images.</a:t>
            </a:r>
          </a:p>
          <a:p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make the data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model to </a:t>
            </a:r>
            <a:r>
              <a:rPr lang="en-US" sz="105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from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divided all pixel values by 255, scaling them to a new range: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[0.0, 1.0]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B47A52-8379-4D8B-A664-0042D315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69" y="2010402"/>
            <a:ext cx="4481129" cy="19604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3DFD86F-63A5-1872-9B2C-BA138EFF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3342281"/>
            <a:ext cx="3958196" cy="16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705B7E-A290-B487-DA83-4BA25EB3B722}"/>
              </a:ext>
            </a:extLst>
          </p:cNvPr>
          <p:cNvSpPr txBox="1"/>
          <p:nvPr/>
        </p:nvSpPr>
        <p:spPr>
          <a:xfrm>
            <a:off x="330200" y="2010403"/>
            <a:ext cx="3749217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browsing the dataset folders, I noticed more issues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Mismatched folder names</a:t>
            </a:r>
            <a:b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SG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 (apparently)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 (ostensibly)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Inconsistent phrasing</a:t>
            </a:r>
            <a:b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SG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Radish with Carrot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 and Radish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Wrong images in wrong folders</a:t>
            </a:r>
            <a:b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Tomato images inside Pumpkin folder 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CB2F9E-18F7-8E27-C393-9E307DA534E1}"/>
              </a:ext>
            </a:extLst>
          </p:cNvPr>
          <p:cNvSpPr txBox="1"/>
          <p:nvPr/>
        </p:nvSpPr>
        <p:spPr>
          <a:xfrm>
            <a:off x="4427886" y="4071927"/>
            <a:ext cx="45891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ensure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 class separation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training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renamed folders manually to match training set labels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Unified variant names under a single standard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misplaced images across folders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Confirmed identical class names across train/test/</a:t>
            </a:r>
            <a:r>
              <a:rPr lang="en-SG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3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1788C2-14EF-0DB5-F891-4B288B818434}"/>
              </a:ext>
            </a:extLst>
          </p:cNvPr>
          <p:cNvSpPr/>
          <p:nvPr/>
        </p:nvSpPr>
        <p:spPr>
          <a:xfrm>
            <a:off x="6898819" y="465717"/>
            <a:ext cx="2116667" cy="45133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4A348-495C-6606-2283-04FD75A6C44D}"/>
              </a:ext>
            </a:extLst>
          </p:cNvPr>
          <p:cNvSpPr/>
          <p:nvPr/>
        </p:nvSpPr>
        <p:spPr>
          <a:xfrm>
            <a:off x="2245179" y="500513"/>
            <a:ext cx="2326821" cy="44786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5BBB8-2B5B-4808-DAEF-2D82F067BFB2}"/>
              </a:ext>
            </a:extLst>
          </p:cNvPr>
          <p:cNvSpPr txBox="1">
            <a:spLocks/>
          </p:cNvSpPr>
          <p:nvPr/>
        </p:nvSpPr>
        <p:spPr>
          <a:xfrm>
            <a:off x="414700" y="60562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Visual Inspection of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22EAD-20E4-CC2F-4E25-1AA0EA1C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7" y="500513"/>
            <a:ext cx="1745762" cy="4478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70DC2-7065-5311-7474-D4F4842707EF}"/>
              </a:ext>
            </a:extLst>
          </p:cNvPr>
          <p:cNvSpPr txBox="1"/>
          <p:nvPr/>
        </p:nvSpPr>
        <p:spPr>
          <a:xfrm>
            <a:off x="2245178" y="539013"/>
            <a:ext cx="2326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Grayscale – Visualising Class Samples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evaluate the impact of resizing and grayscale conversion,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visualised </a:t>
            </a: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sample images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vegetable class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the 101×101 training set!</a:t>
            </a:r>
            <a:endParaRPr lang="en-SG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113AD-A8B0-717E-0B5F-3E450B3B2FE1}"/>
              </a:ext>
            </a:extLst>
          </p:cNvPr>
          <p:cNvSpPr txBox="1"/>
          <p:nvPr/>
        </p:nvSpPr>
        <p:spPr>
          <a:xfrm>
            <a:off x="2245177" y="1962508"/>
            <a:ext cx="23268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Observations (101×101)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retain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visual clarity and shape boundaries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textures and patterns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still recognizable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class is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visually distinct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the CNN to learn meaningful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5DE0B-96B1-0040-4620-7A1B3A8FEF2C}"/>
              </a:ext>
            </a:extLst>
          </p:cNvPr>
          <p:cNvSpPr txBox="1"/>
          <p:nvPr/>
        </p:nvSpPr>
        <p:spPr>
          <a:xfrm>
            <a:off x="2302330" y="3570668"/>
            <a:ext cx="2326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clear that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preserve enough detail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making it much easier to see 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texture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clearly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208E6C-E8B7-AAA0-226A-6CE7FA32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88" y="500513"/>
            <a:ext cx="2170033" cy="4478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8A1096-2805-2D09-88B7-3D551591A144}"/>
              </a:ext>
            </a:extLst>
          </p:cNvPr>
          <p:cNvSpPr txBox="1"/>
          <p:nvPr/>
        </p:nvSpPr>
        <p:spPr>
          <a:xfrm>
            <a:off x="376199" y="20410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Book Antiqua" panose="02040602050305030304" pitchFamily="18" charset="0"/>
              </a:rPr>
              <a:t>101x101 Images</a:t>
            </a:r>
            <a:endParaRPr lang="en-SG" sz="1100" b="1" u="sng" dirty="0">
              <a:latin typeface="Book Antiqua" panose="020406020503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4CF18-7AD4-CDA5-FEF3-82424EA96060}"/>
              </a:ext>
            </a:extLst>
          </p:cNvPr>
          <p:cNvSpPr txBox="1"/>
          <p:nvPr/>
        </p:nvSpPr>
        <p:spPr>
          <a:xfrm>
            <a:off x="4639379" y="2696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Book Antiqua" panose="02040602050305030304" pitchFamily="18" charset="0"/>
              </a:rPr>
              <a:t>23x23 Images</a:t>
            </a:r>
            <a:endParaRPr lang="en-SG" sz="1100" b="1" u="sng" dirty="0">
              <a:latin typeface="Book Antiqua" panose="0204060205030503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85019-5EDC-C74B-517E-4683D50AA7A3}"/>
              </a:ext>
            </a:extLst>
          </p:cNvPr>
          <p:cNvSpPr txBox="1"/>
          <p:nvPr/>
        </p:nvSpPr>
        <p:spPr>
          <a:xfrm>
            <a:off x="6889195" y="471079"/>
            <a:ext cx="225278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repeated the visualisation on the downscaled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images</a:t>
            </a:r>
          </a:p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understand how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extreme compression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affects </a:t>
            </a: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quality and class separability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F4712C-F8E7-288B-C099-F34C3BEA5146}"/>
              </a:ext>
            </a:extLst>
          </p:cNvPr>
          <p:cNvSpPr txBox="1"/>
          <p:nvPr/>
        </p:nvSpPr>
        <p:spPr>
          <a:xfrm>
            <a:off x="6898819" y="1342423"/>
            <a:ext cx="2116667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Observations (23×23)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pixelation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SG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of fine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 like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Pumpkin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Brinjal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become </a:t>
            </a:r>
            <a:r>
              <a:rPr lang="en-SG" sz="11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 to distinguish even for me!</a:t>
            </a:r>
          </a:p>
          <a:p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edge patterns survive: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Carrot &amp; Radish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SG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Broccoli &amp; Cauliflower</a:t>
            </a: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retain </a:t>
            </a:r>
            <a:r>
              <a:rPr lang="en-SG" sz="11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distinguishable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images show </a:t>
            </a:r>
            <a:r>
              <a:rPr lang="en-SG" sz="11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overlapping tones and shapes, especially in grayscale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3A1B1E-316A-67AA-413C-270EE13FD058}"/>
              </a:ext>
            </a:extLst>
          </p:cNvPr>
          <p:cNvSpPr txBox="1"/>
          <p:nvPr/>
        </p:nvSpPr>
        <p:spPr>
          <a:xfrm>
            <a:off x="6998457" y="3896912"/>
            <a:ext cx="21828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results suggest that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models may need </a:t>
            </a: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stronger feature extraction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layers or </a:t>
            </a: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preprocessing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succeed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8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91EA0FC-14CB-2963-A5E9-7DA9BB08C282}"/>
              </a:ext>
            </a:extLst>
          </p:cNvPr>
          <p:cNvSpPr/>
          <p:nvPr/>
        </p:nvSpPr>
        <p:spPr>
          <a:xfrm>
            <a:off x="1" y="2569969"/>
            <a:ext cx="9144000" cy="25735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76E1F-CF2F-8546-456C-948D88CFD9F5}"/>
              </a:ext>
            </a:extLst>
          </p:cNvPr>
          <p:cNvSpPr txBox="1">
            <a:spLocks/>
          </p:cNvSpPr>
          <p:nvPr/>
        </p:nvSpPr>
        <p:spPr>
          <a:xfrm>
            <a:off x="292234" y="10775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800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Brightness &amp; Contrast by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C8074-84A1-B801-0E02-ED3075E6265E}"/>
              </a:ext>
            </a:extLst>
          </p:cNvPr>
          <p:cNvSpPr txBox="1"/>
          <p:nvPr/>
        </p:nvSpPr>
        <p:spPr>
          <a:xfrm>
            <a:off x="145278" y="2573529"/>
            <a:ext cx="17896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wanted to check if image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 affects visual characteristics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brightness and contrast across classes.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I compared: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Brightness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(mean pixel intensity)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Contrast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(standard deviation of pixel intensity)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both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grayscale training images.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18341-E17E-6C69-1316-FA2955AAC0F8}"/>
              </a:ext>
            </a:extLst>
          </p:cNvPr>
          <p:cNvSpPr txBox="1"/>
          <p:nvPr/>
        </p:nvSpPr>
        <p:spPr>
          <a:xfrm>
            <a:off x="1934934" y="2569969"/>
            <a:ext cx="2571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brighter images overall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(higher mean values)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Pumpkin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appeared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darker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(lower brightness)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showed the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contrast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meaning it has more texture and variation in its appearance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Likely due to mixed lighting or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edges even in grayscale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A6513-9EF1-A615-B44B-63680898F903}"/>
              </a:ext>
            </a:extLst>
          </p:cNvPr>
          <p:cNvSpPr txBox="1"/>
          <p:nvPr/>
        </p:nvSpPr>
        <p:spPr>
          <a:xfrm>
            <a:off x="4669972" y="2569969"/>
            <a:ext cx="23104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 after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downscaling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brightness and contrast trends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sz="12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mostly preserved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finer differences becomes more compressed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especially in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low-contrast classes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Tomato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suggests that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tiny visual cues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may be harder to pick up in lower resolutions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1EBD5-0AF0-83F9-45F0-6E2420094815}"/>
              </a:ext>
            </a:extLst>
          </p:cNvPr>
          <p:cNvSpPr txBox="1"/>
          <p:nvPr/>
        </p:nvSpPr>
        <p:spPr>
          <a:xfrm>
            <a:off x="6980464" y="2569969"/>
            <a:ext cx="2163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Brightness and contrast remained consistent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across resolutions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No major distortions were introduced by resizing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But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subtle edges and texture details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(important for classification) may get lost at 23×23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899C8B-6CB7-10CE-5048-BD3F61CB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550"/>
            <a:ext cx="4500200" cy="203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9EFD4-F855-FAC7-F512-358B14F1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55" y="535770"/>
            <a:ext cx="4467544" cy="2034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A11B9-95BA-11E2-D695-16A6C5221472}"/>
              </a:ext>
            </a:extLst>
          </p:cNvPr>
          <p:cNvCxnSpPr/>
          <p:nvPr/>
        </p:nvCxnSpPr>
        <p:spPr>
          <a:xfrm>
            <a:off x="1934934" y="2569969"/>
            <a:ext cx="0" cy="25735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B7A36E-9A3F-E43A-2A1F-2394678FD589}"/>
              </a:ext>
            </a:extLst>
          </p:cNvPr>
          <p:cNvCxnSpPr/>
          <p:nvPr/>
        </p:nvCxnSpPr>
        <p:spPr>
          <a:xfrm>
            <a:off x="4552948" y="2569969"/>
            <a:ext cx="0" cy="25735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B352D6-CB18-96DE-A364-7E504C9943DA}"/>
              </a:ext>
            </a:extLst>
          </p:cNvPr>
          <p:cNvCxnSpPr/>
          <p:nvPr/>
        </p:nvCxnSpPr>
        <p:spPr>
          <a:xfrm>
            <a:off x="6966855" y="2569969"/>
            <a:ext cx="0" cy="25735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87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D523649-F53C-0FC1-1D5D-62ADA9C56AFA}"/>
              </a:ext>
            </a:extLst>
          </p:cNvPr>
          <p:cNvSpPr/>
          <p:nvPr/>
        </p:nvSpPr>
        <p:spPr>
          <a:xfrm>
            <a:off x="1" y="3071677"/>
            <a:ext cx="9144000" cy="20718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0AF7-AC3B-FC5E-4B7C-E39A3CCA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6185"/>
            <a:ext cx="4572000" cy="2465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2689D-523F-6F12-5EA1-ED4F8237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7" y="506185"/>
            <a:ext cx="4572000" cy="24656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CE202-8DFC-DA49-D8A3-EDA1D613516B}"/>
              </a:ext>
            </a:extLst>
          </p:cNvPr>
          <p:cNvSpPr txBox="1">
            <a:spLocks/>
          </p:cNvSpPr>
          <p:nvPr/>
        </p:nvSpPr>
        <p:spPr>
          <a:xfrm>
            <a:off x="357549" y="107758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Pixel Intensity Distribution (Grayscale)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B317B-9A0C-12DA-DF48-6BD238576FA7}"/>
              </a:ext>
            </a:extLst>
          </p:cNvPr>
          <p:cNvSpPr txBox="1"/>
          <p:nvPr/>
        </p:nvSpPr>
        <p:spPr>
          <a:xfrm>
            <a:off x="195943" y="3120224"/>
            <a:ext cx="2090058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check whether different vegetable classes have distinct </a:t>
            </a:r>
            <a:r>
              <a:rPr lang="en-US" sz="12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brightness profiles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plotted the </a:t>
            </a:r>
            <a:r>
              <a:rPr lang="en-US" sz="12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 intensity histograms</a:t>
            </a:r>
            <a:r>
              <a:rPr lang="en-US" sz="12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(0–1 range) for each class — using: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grayscale images</a:t>
            </a:r>
            <a:endParaRPr lang="en-US" sz="12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grayscale images</a:t>
            </a:r>
            <a:endParaRPr lang="en-US" sz="12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7F5A-BC20-8F81-9B69-5529850967D3}"/>
              </a:ext>
            </a:extLst>
          </p:cNvPr>
          <p:cNvSpPr txBox="1"/>
          <p:nvPr/>
        </p:nvSpPr>
        <p:spPr>
          <a:xfrm>
            <a:off x="2286001" y="3071677"/>
            <a:ext cx="3128599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101×101 Observations</a:t>
            </a:r>
            <a:endParaRPr lang="en-US" sz="1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classes heavily overlap in brightness range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 clustering around the 0.4–0.7 midtones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 like Pumpkin, Cauliflower, and Cabbage share very similar tonal profiles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Brightness alone isn’t enough to separate classes</a:t>
            </a:r>
          </a:p>
          <a:p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just by looking at how bright or dark an image is, the CNN can’t tell the vegetables apart.</a:t>
            </a:r>
            <a:endParaRPr lang="en-SG" sz="1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74D1B-2EB5-FF96-B0F0-AB831BA691E8}"/>
              </a:ext>
            </a:extLst>
          </p:cNvPr>
          <p:cNvSpPr txBox="1"/>
          <p:nvPr/>
        </p:nvSpPr>
        <p:spPr>
          <a:xfrm>
            <a:off x="5308468" y="3113996"/>
            <a:ext cx="2170021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23×23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 more compression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pixel intensity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classes bunch together in 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0.5–0.7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Subtle tonal differences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(between Pumpkin &amp; Bitter Gourd) are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Overlap is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severe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increasing risk of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misclassification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033F0-F8C0-E904-4482-857CFA15DF1C}"/>
              </a:ext>
            </a:extLst>
          </p:cNvPr>
          <p:cNvSpPr txBox="1"/>
          <p:nvPr/>
        </p:nvSpPr>
        <p:spPr>
          <a:xfrm>
            <a:off x="7347858" y="3134286"/>
            <a:ext cx="17602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for smaller images, the model may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convolution layers to learn better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 to prevent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Augmentations that help the model handle low contrast</a:t>
            </a:r>
            <a:endParaRPr lang="en-SG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245E91-70B9-5405-4DB6-09D276139AD0}"/>
              </a:ext>
            </a:extLst>
          </p:cNvPr>
          <p:cNvSpPr/>
          <p:nvPr/>
        </p:nvSpPr>
        <p:spPr>
          <a:xfrm>
            <a:off x="4114063" y="1840166"/>
            <a:ext cx="4963784" cy="324065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09792-05E1-A6CD-9D2B-D7C5350A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1" y="377145"/>
            <a:ext cx="3526236" cy="47663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6AD55F-FF1D-59B9-2A6E-E51BD6DAF05B}"/>
              </a:ext>
            </a:extLst>
          </p:cNvPr>
          <p:cNvSpPr txBox="1">
            <a:spLocks/>
          </p:cNvSpPr>
          <p:nvPr/>
        </p:nvSpPr>
        <p:spPr>
          <a:xfrm>
            <a:off x="357550" y="62676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Class Distribution &amp; Balancing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14B7A-CCB2-CD2B-500E-D81AD3561420}"/>
              </a:ext>
            </a:extLst>
          </p:cNvPr>
          <p:cNvSpPr txBox="1"/>
          <p:nvPr/>
        </p:nvSpPr>
        <p:spPr>
          <a:xfrm>
            <a:off x="4180953" y="377145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check for data imbalance, I plotted the number of samples per class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sets using bar charts.</a:t>
            </a:r>
            <a:endParaRPr lang="en-SG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B9DB6-5E26-964C-E6EA-CAF62723CB7C}"/>
              </a:ext>
            </a:extLst>
          </p:cNvPr>
          <p:cNvSpPr txBox="1"/>
          <p:nvPr/>
        </p:nvSpPr>
        <p:spPr>
          <a:xfrm>
            <a:off x="4180953" y="732170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set is imbalanced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 like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Tomato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Cauliflower &amp; Broccoli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850+ images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Others like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Capsicum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fewer than 400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can cause the model to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more on majority </a:t>
            </a:r>
            <a:r>
              <a:rPr lang="en-US" sz="1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,leading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biased learning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poor generalization!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B366-5F8E-AD89-4E4E-00CAF6958024}"/>
              </a:ext>
            </a:extLst>
          </p:cNvPr>
          <p:cNvSpPr txBox="1"/>
          <p:nvPr/>
        </p:nvSpPr>
        <p:spPr>
          <a:xfrm>
            <a:off x="4114063" y="182445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address the imbalance, I applied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complementary methods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SG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8FF214-7F9F-DEFC-6D30-9218B4DD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53" y="3563863"/>
            <a:ext cx="2432118" cy="14027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FD6C3B-C1D4-2B48-F2F8-D610E06CC886}"/>
              </a:ext>
            </a:extLst>
          </p:cNvPr>
          <p:cNvSpPr txBox="1"/>
          <p:nvPr/>
        </p:nvSpPr>
        <p:spPr>
          <a:xfrm>
            <a:off x="6613071" y="2030847"/>
            <a:ext cx="24647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Oversampling Minority Classes (I’ll show later!)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duplicated training samples from underrepresented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ensured that each class had an equal number of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A fully balanced training dataset</a:t>
            </a:r>
          </a:p>
          <a:p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Applying Class Weights During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used class weights to make the model focus more on rare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Misclassifying minority classes results in a higher loss penalty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ensures that the CNN treats all classes fairly during learning</a:t>
            </a:r>
          </a:p>
          <a:p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Together, these two strategies improve model fairness, reduce bias,</a:t>
            </a:r>
          </a:p>
          <a:p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help the CNN learn from all 11 classes equally!</a:t>
            </a:r>
            <a:endParaRPr lang="en-SG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C3DEE8-2941-88AD-493E-58BB7C8F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53" y="2039627"/>
            <a:ext cx="2432118" cy="14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B5C453-3765-F5F9-CD89-44D4893DE6D5}"/>
              </a:ext>
            </a:extLst>
          </p:cNvPr>
          <p:cNvSpPr/>
          <p:nvPr/>
        </p:nvSpPr>
        <p:spPr>
          <a:xfrm>
            <a:off x="6901710" y="3254990"/>
            <a:ext cx="2242289" cy="1830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44E8D8-3CD7-AA3E-7349-223C747988A5}"/>
              </a:ext>
            </a:extLst>
          </p:cNvPr>
          <p:cNvSpPr/>
          <p:nvPr/>
        </p:nvSpPr>
        <p:spPr>
          <a:xfrm>
            <a:off x="2159335" y="3254990"/>
            <a:ext cx="4744253" cy="1830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9262C-B473-0C68-3AA3-4529A62F97E7}"/>
              </a:ext>
            </a:extLst>
          </p:cNvPr>
          <p:cNvSpPr/>
          <p:nvPr/>
        </p:nvSpPr>
        <p:spPr>
          <a:xfrm>
            <a:off x="-1" y="3254990"/>
            <a:ext cx="2159335" cy="1830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06AC83-6FFF-2E51-BBFC-A79B80BB9933}"/>
              </a:ext>
            </a:extLst>
          </p:cNvPr>
          <p:cNvSpPr txBox="1">
            <a:spLocks/>
          </p:cNvSpPr>
          <p:nvPr/>
        </p:nvSpPr>
        <p:spPr>
          <a:xfrm>
            <a:off x="230885" y="100489"/>
            <a:ext cx="8428900" cy="5487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latin typeface="Alexandria Medium" panose="020B0604020202020204" charset="-78"/>
                <a:cs typeface="Alexandria Medium" panose="020B0604020202020204" charset="-78"/>
              </a:rPr>
              <a:t>Exploratory Data Analysis: Mean Image Averaging &amp; Class Consistency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22796-0B9E-0A0B-C056-54733071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61"/>
            <a:ext cx="4571999" cy="2573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DB0C5-048D-3FCA-E1E2-91E02BE7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08061"/>
            <a:ext cx="4572001" cy="2546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F34DB-CBE0-B83C-74BA-996423C328CA}"/>
              </a:ext>
            </a:extLst>
          </p:cNvPr>
          <p:cNvSpPr txBox="1"/>
          <p:nvPr/>
        </p:nvSpPr>
        <p:spPr>
          <a:xfrm>
            <a:off x="1" y="3314259"/>
            <a:ext cx="2100234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u="sng" dirty="0"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Why I did this?</a:t>
            </a:r>
          </a:p>
          <a:p>
            <a:pPr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I stacked and averaged all images from each class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This gave me one “mean image” per class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It helps reveal: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structure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that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Whether the class has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 shapes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noise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338C-A91C-77A6-8378-D7D1B54DA258}"/>
              </a:ext>
            </a:extLst>
          </p:cNvPr>
          <p:cNvSpPr txBox="1"/>
          <p:nvPr/>
        </p:nvSpPr>
        <p:spPr>
          <a:xfrm>
            <a:off x="2159335" y="32483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latin typeface="Book Antiqua" panose="02040602050305030304" pitchFamily="18" charset="0"/>
              </a:rPr>
              <a:t>What This Tells Me</a:t>
            </a:r>
            <a:endParaRPr lang="en-SG" sz="1100" b="1" u="sng" dirty="0">
              <a:latin typeface="Book Antiqua" panose="0204060205030503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312CE6-B341-253C-5102-5C7A6D02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54299"/>
              </p:ext>
            </p:extLst>
          </p:nvPr>
        </p:nvGraphicFramePr>
        <p:xfrm>
          <a:off x="2218436" y="3482876"/>
          <a:ext cx="4572000" cy="16024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27332">
                  <a:extLst>
                    <a:ext uri="{9D8B030D-6E8A-4147-A177-3AD203B41FA5}">
                      <a16:colId xmlns:a16="http://schemas.microsoft.com/office/drawing/2014/main" val="2437072112"/>
                    </a:ext>
                  </a:extLst>
                </a:gridCol>
                <a:gridCol w="3144668">
                  <a:extLst>
                    <a:ext uri="{9D8B030D-6E8A-4147-A177-3AD203B41FA5}">
                      <a16:colId xmlns:a16="http://schemas.microsoft.com/office/drawing/2014/main" val="38799446"/>
                    </a:ext>
                  </a:extLst>
                </a:gridCol>
              </a:tblGrid>
              <a:tr h="216917"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Observation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Explanation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385740"/>
                  </a:ext>
                </a:extLst>
              </a:tr>
              <a:tr h="307505">
                <a:tc>
                  <a:txBody>
                    <a:bodyPr/>
                    <a:lstStyle/>
                    <a:p>
                      <a:r>
                        <a:rPr lang="en-SG" sz="800" b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Sharper shapes at 101×101</a:t>
                      </a:r>
                      <a:endParaRPr lang="en-SG" sz="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detail is preserved — clearer blobs for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Tomato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Potato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32786"/>
                  </a:ext>
                </a:extLst>
              </a:tr>
              <a:tr h="307505">
                <a:tc>
                  <a:txBody>
                    <a:bodyPr/>
                    <a:lstStyle/>
                    <a:p>
                      <a:r>
                        <a:rPr lang="en-SG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Blurry patterns at 23×23</a:t>
                      </a:r>
                      <a:endParaRPr lang="en-SG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Lower resolution loses fine edges — especially in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Capsicum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Broccoli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923459"/>
                  </a:ext>
                </a:extLst>
              </a:tr>
              <a:tr h="307505">
                <a:tc>
                  <a:txBody>
                    <a:bodyPr/>
                    <a:lstStyle/>
                    <a:p>
                      <a:r>
                        <a:rPr lang="en-US" sz="800" b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Not all classes are consistent</a:t>
                      </a:r>
                      <a:endParaRPr lang="en-US" sz="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Some like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Cabbage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Capsicum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vary a lot in shape and alignment!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551537"/>
                  </a:ext>
                </a:extLst>
              </a:tr>
              <a:tr h="463038">
                <a:tc>
                  <a:txBody>
                    <a:bodyPr/>
                    <a:lstStyle/>
                    <a:p>
                      <a:r>
                        <a:rPr lang="en-SG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CNN Impact</a:t>
                      </a:r>
                      <a:endParaRPr lang="en-SG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Classes with </a:t>
                      </a:r>
                      <a:r>
                        <a:rPr lang="en-US" sz="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clearer averages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are easier for CNNs to learn. Others may need stronger models or augmentation!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463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0822D8D-7139-81DF-C3D9-B8B4565EF099}"/>
              </a:ext>
            </a:extLst>
          </p:cNvPr>
          <p:cNvSpPr txBox="1"/>
          <p:nvPr/>
        </p:nvSpPr>
        <p:spPr>
          <a:xfrm>
            <a:off x="6903588" y="3248353"/>
            <a:ext cx="209647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50" b="1" u="sng" dirty="0"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Why This Matters</a:t>
            </a:r>
          </a:p>
          <a:p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This tells me which classes are </a:t>
            </a:r>
            <a:r>
              <a:rPr lang="en-US" sz="11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well-aligned and consistent</a:t>
            </a:r>
            <a:b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And which ones need help via </a:t>
            </a:r>
            <a:r>
              <a:rPr lang="en-US" sz="11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 or model depth</a:t>
            </a:r>
            <a:b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Instead of blindly training a CNN, I now know where it may </a:t>
            </a:r>
            <a:r>
              <a:rPr lang="en-US" sz="11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struggle</a:t>
            </a:r>
            <a:r>
              <a:rPr lang="en-US" sz="1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and I can plan for that!</a:t>
            </a:r>
          </a:p>
        </p:txBody>
      </p:sp>
    </p:spTree>
    <p:extLst>
      <p:ext uri="{BB962C8B-B14F-4D97-AF65-F5344CB8AC3E}">
        <p14:creationId xmlns:p14="http://schemas.microsoft.com/office/powerpoint/2010/main" val="80068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5955</Words>
  <Application>Microsoft Office PowerPoint</Application>
  <PresentationFormat>On-screen Show (16:9)</PresentationFormat>
  <Paragraphs>676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Wingdings</vt:lpstr>
      <vt:lpstr>Alexandria Medium</vt:lpstr>
      <vt:lpstr>Arial</vt:lpstr>
      <vt:lpstr>Albert Sans</vt:lpstr>
      <vt:lpstr>Book Antiqua</vt:lpstr>
      <vt:lpstr>Calibri</vt:lpstr>
      <vt:lpstr>Lead Funnel by Slidesgo</vt:lpstr>
      <vt:lpstr>Vegetable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BALAMURUGAN SIDDHARTHA</cp:lastModifiedBy>
  <cp:revision>272</cp:revision>
  <dcterms:modified xsi:type="dcterms:W3CDTF">2025-05-25T16:45:44Z</dcterms:modified>
</cp:coreProperties>
</file>